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3"/>
  </p:notesMasterIdLst>
  <p:sldIdLst>
    <p:sldId id="272" r:id="rId2"/>
    <p:sldId id="262" r:id="rId3"/>
    <p:sldId id="259" r:id="rId4"/>
    <p:sldId id="260" r:id="rId5"/>
    <p:sldId id="265" r:id="rId6"/>
    <p:sldId id="266" r:id="rId7"/>
    <p:sldId id="267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7" d="100"/>
          <a:sy n="77" d="100"/>
        </p:scale>
        <p:origin x="1206" y="54"/>
      </p:cViewPr>
      <p:guideLst>
        <p:guide orient="horz" pos="43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9EA64B34-A972-46FB-8772-6F327AF834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D462A3E6-04D8-4847-AB4F-754F76B4C8B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4B68F89-1A09-485F-8777-750E7FE0A37A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637B4383-7CB4-45E3-A93D-020DCFDE0E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8C065878-3F81-4ADA-835C-ED15483B63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7204945-A987-49FF-8E8E-4BC568A44D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7E4DF93-9D24-4404-92AF-B005544599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27AF13D-8A94-4DD8-95EA-36038E47E3F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zervirano mjesto slike slajda 1">
            <a:extLst>
              <a:ext uri="{FF2B5EF4-FFF2-40B4-BE49-F238E27FC236}">
                <a16:creationId xmlns:a16="http://schemas.microsoft.com/office/drawing/2014/main" id="{D22B2865-6662-41B5-BB68-62A060B87E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zervirano mjesto bilježaka 2">
            <a:extLst>
              <a:ext uri="{FF2B5EF4-FFF2-40B4-BE49-F238E27FC236}">
                <a16:creationId xmlns:a16="http://schemas.microsoft.com/office/drawing/2014/main" id="{DF0C3982-7CEE-4A1C-BF02-79371F1E1D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altLang="sr-Latn-RS"/>
          </a:p>
        </p:txBody>
      </p:sp>
      <p:sp>
        <p:nvSpPr>
          <p:cNvPr id="16388" name="Rezervirano mjesto broja slajda 3">
            <a:extLst>
              <a:ext uri="{FF2B5EF4-FFF2-40B4-BE49-F238E27FC236}">
                <a16:creationId xmlns:a16="http://schemas.microsoft.com/office/drawing/2014/main" id="{F7DAA427-9527-42A4-822D-6967599EDC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ED54C36-C32C-4C91-9067-7CBB5D621DB4}" type="slidenum">
              <a:rPr lang="hr-HR" altLang="sr-Latn-RS">
                <a:latin typeface="Calibri" panose="020F0502020204030204" pitchFamily="34" charset="0"/>
              </a:rPr>
              <a:pPr eaLnBrk="1" hangingPunct="1"/>
              <a:t>4</a:t>
            </a:fld>
            <a:endParaRPr lang="hr-HR" altLang="sr-Latn-R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835B090-0A32-48B4-B489-5940F621C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E474F-051A-4FF4-B6F2-884B79F97C46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4C2D706-1494-4737-B84C-5397A6E01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3516A4D-3069-4DF5-A2F0-D3C553812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9E6D53-7298-4B0A-83F6-2505FCB505C8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818F4891-36CD-429C-B893-E04253C9D0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470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1D94D78-5577-43C5-B7CA-B687F32CA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3D845-4DC6-46FD-ADC1-356C6632A59A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B18EB46-E726-4F2A-8605-2321C42D7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E87604E-2F2C-431A-ABDB-EF47F0759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ED965-6C03-4543-A1B6-E12097A9976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6071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CA6862B-537B-4B5A-9520-C2494B403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66E40-6BB2-4063-8E78-307D4463DC9A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0F42D6F-BDD5-4A99-A17B-2961AE676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BB2EFB9-636A-419A-9378-0F6E4C3D4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A4B6A-810D-47BD-B304-C051E577EDF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6011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60B373E-314D-4969-8E46-269CFC07F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9E049-D471-4EB5-9BAD-234FE15F14A0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46D71D9-2BA4-4314-8D5B-FFB80ED9A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BC22431-4001-4B5E-AB90-E57E6105F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19978-27D2-4A0C-93D0-95882316094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3193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A704E7F-5BEB-45F8-AE34-BDD0B3AF6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DE0AF-12A1-4097-8B7A-F2FC8EB42D55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848FA50-F4FD-400F-BD51-3998FB282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08D44F8-9343-41FF-9596-BB9B31F66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2989EA-F4A6-4223-A6D2-DF6B60D1B98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1046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8E6F2093-E1C5-4020-8342-B6D1554E1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66B21-DDA2-4EA4-B185-D1B616DF6CEF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A6AC304-86F7-4885-8FC2-AB1527350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53DD12B-1F42-436A-BB03-405BF62B2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81A32-2EA6-4BD9-80C8-23FF8AE8ACB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06244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ECBB5235-155C-41E4-923A-6C869CABA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8BCCC-8443-4540-821A-30F8397604DF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EE4F10C1-C2BB-4944-8D48-A5228C22E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FCFE3B61-DCB1-4F2C-8B1A-C7AF8064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9CF21-D7C1-4640-BD80-77522BFCFEB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35169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BE0B7EE6-8FE9-495F-A254-B5CD64425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BC748-050C-44E0-9C6F-0E085A0E9634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B3DDA325-AAA1-4592-B812-B1EA0A8C5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A83F729B-ED83-4CCF-A782-E26A62B66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26131-9FCB-4478-ABFD-26A57A3E44B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7186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datuma 1">
            <a:extLst>
              <a:ext uri="{FF2B5EF4-FFF2-40B4-BE49-F238E27FC236}">
                <a16:creationId xmlns:a16="http://schemas.microsoft.com/office/drawing/2014/main" id="{FFC6BA0B-34E6-4452-B88D-CB10C801D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E5117-51F7-4143-8DC9-5FAB20722570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2">
            <a:extLst>
              <a:ext uri="{FF2B5EF4-FFF2-40B4-BE49-F238E27FC236}">
                <a16:creationId xmlns:a16="http://schemas.microsoft.com/office/drawing/2014/main" id="{2CFCC8E6-C696-409C-88F3-4AC2649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3">
            <a:extLst>
              <a:ext uri="{FF2B5EF4-FFF2-40B4-BE49-F238E27FC236}">
                <a16:creationId xmlns:a16="http://schemas.microsoft.com/office/drawing/2014/main" id="{E0EDAAB6-3121-45E9-90D4-A2329820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FE3C6-7B13-43B5-976C-8B65F370885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19130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A50628D-E41C-4F59-895A-D9A3F68B5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4ECD9-1184-4C30-945E-49A5ECCE7EB0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29BA6C2-DE84-42C4-AE6A-DBADD4C8E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773BB30-6885-4B7A-8B93-580BA2CBE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2EC9D-A1A4-4181-A493-0239FEDC1AA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49504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AB1A62D-2A3B-4F24-96CD-94054C4E0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3121D-240E-4293-AEE3-D4EF6EFD8731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2CEDF59-2490-4F4D-ACF4-881BB5ACF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1CC9291F-6DDE-48AA-B848-8EB04635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22FC4-77DA-4565-97E6-79344F9C2FA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4691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zervirano mjesto naslova 1">
            <a:extLst>
              <a:ext uri="{FF2B5EF4-FFF2-40B4-BE49-F238E27FC236}">
                <a16:creationId xmlns:a16="http://schemas.microsoft.com/office/drawing/2014/main" id="{92DDB4A4-930D-4EE4-AA35-8AC24AED1EE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43" name="Rezervirano mjesto teksta 2">
            <a:extLst>
              <a:ext uri="{FF2B5EF4-FFF2-40B4-BE49-F238E27FC236}">
                <a16:creationId xmlns:a16="http://schemas.microsoft.com/office/drawing/2014/main" id="{EE2F1157-0FCF-4409-AD60-0F4BC6F973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992BCED-CD63-4A88-9C77-756A8310E5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E14A8A-E6A8-49B1-909A-448E3166EB13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F2AB8A3-4BBB-4F66-9DFF-48E1F72D71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9E1BB3A-3A22-4D81-872A-C3A81E3274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C2EBFCB-07A2-45B4-A689-28A4E175F4F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8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emf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7.wmf"/><Relationship Id="rId3" Type="http://schemas.openxmlformats.org/officeDocument/2006/relationships/image" Target="../media/image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5.wmf"/><Relationship Id="rId1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2.wmf"/><Relationship Id="rId10" Type="http://schemas.openxmlformats.org/officeDocument/2006/relationships/image" Target="../media/image25.e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8957E2-6A65-4507-A2B8-7A2239F36D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100" y="1174291"/>
            <a:ext cx="8379912" cy="1470025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5. PRAVAC U PRAVOKUTNOME KOORDINATNOM SUSTAVU U RAVNINI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6AB37D7-02EC-4B9C-9A3C-5F0A9A956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570" y="2154478"/>
            <a:ext cx="8354859" cy="3795386"/>
          </a:xfrm>
        </p:spPr>
        <p:txBody>
          <a:bodyPr/>
          <a:lstStyle/>
          <a:p>
            <a:r>
              <a:rPr lang="hr-HR" sz="4000" dirty="0">
                <a:solidFill>
                  <a:schemeClr val="tx1"/>
                </a:solidFill>
              </a:rPr>
              <a:t>5.2. Međusobni položaji pravaca u pravokutnome koordinatnom sustavu u  ravnini </a:t>
            </a:r>
          </a:p>
        </p:txBody>
      </p:sp>
    </p:spTree>
    <p:extLst>
      <p:ext uri="{BB962C8B-B14F-4D97-AF65-F5344CB8AC3E}">
        <p14:creationId xmlns:p14="http://schemas.microsoft.com/office/powerpoint/2010/main" val="1640957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ica 40">
            <a:extLst>
              <a:ext uri="{FF2B5EF4-FFF2-40B4-BE49-F238E27FC236}">
                <a16:creationId xmlns:a16="http://schemas.microsoft.com/office/drawing/2014/main" id="{EF3D3EF2-BA43-4328-B00B-C0B06274A8C5}"/>
              </a:ext>
            </a:extLst>
          </p:cNvPr>
          <p:cNvGraphicFramePr>
            <a:graphicFrameLocks noGrp="1"/>
          </p:cNvGraphicFramePr>
          <p:nvPr/>
        </p:nvGraphicFramePr>
        <p:xfrm>
          <a:off x="4419600" y="1498600"/>
          <a:ext cx="3959225" cy="50450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378" name="TekstniOkvir 1">
            <a:extLst>
              <a:ext uri="{FF2B5EF4-FFF2-40B4-BE49-F238E27FC236}">
                <a16:creationId xmlns:a16="http://schemas.microsoft.com/office/drawing/2014/main" id="{C246EBBB-447D-437C-A50E-DA8165034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01613"/>
            <a:ext cx="4297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Nacrtajmo pravce: </a:t>
            </a:r>
          </a:p>
        </p:txBody>
      </p:sp>
      <p:grpSp>
        <p:nvGrpSpPr>
          <p:cNvPr id="2" name="Grupa 2">
            <a:extLst>
              <a:ext uri="{FF2B5EF4-FFF2-40B4-BE49-F238E27FC236}">
                <a16:creationId xmlns:a16="http://schemas.microsoft.com/office/drawing/2014/main" id="{94D92BF5-8192-4292-84C5-ECC216647D4C}"/>
              </a:ext>
            </a:extLst>
          </p:cNvPr>
          <p:cNvGrpSpPr>
            <a:grpSpLocks/>
          </p:cNvGrpSpPr>
          <p:nvPr/>
        </p:nvGrpSpPr>
        <p:grpSpPr bwMode="auto">
          <a:xfrm>
            <a:off x="4506913" y="1349375"/>
            <a:ext cx="4038600" cy="4979988"/>
            <a:chOff x="1673228" y="574528"/>
            <a:chExt cx="4038105" cy="4978919"/>
          </a:xfrm>
        </p:grpSpPr>
        <p:sp>
          <p:nvSpPr>
            <p:cNvPr id="8395" name="Line 6">
              <a:extLst>
                <a:ext uri="{FF2B5EF4-FFF2-40B4-BE49-F238E27FC236}">
                  <a16:creationId xmlns:a16="http://schemas.microsoft.com/office/drawing/2014/main" id="{E7FD335E-56F1-441F-9270-70450D19F6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4419" y="621447"/>
              <a:ext cx="1588" cy="493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396" name="Line 9">
              <a:extLst>
                <a:ext uri="{FF2B5EF4-FFF2-40B4-BE49-F238E27FC236}">
                  <a16:creationId xmlns:a16="http://schemas.microsoft.com/office/drawing/2014/main" id="{B21FE139-81F1-453A-BCD2-DCC5FE4795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429218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397" name="Line 10">
              <a:extLst>
                <a:ext uri="{FF2B5EF4-FFF2-40B4-BE49-F238E27FC236}">
                  <a16:creationId xmlns:a16="http://schemas.microsoft.com/office/drawing/2014/main" id="{76DC6217-1579-48E9-93A4-9C5CA33EE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79513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398" name="Line 12">
              <a:extLst>
                <a:ext uri="{FF2B5EF4-FFF2-40B4-BE49-F238E27FC236}">
                  <a16:creationId xmlns:a16="http://schemas.microsoft.com/office/drawing/2014/main" id="{DFD80B3B-1661-4C08-A1B5-01EFC86156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15153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399" name="Line 13">
              <a:extLst>
                <a:ext uri="{FF2B5EF4-FFF2-40B4-BE49-F238E27FC236}">
                  <a16:creationId xmlns:a16="http://schemas.microsoft.com/office/drawing/2014/main" id="{FF29B055-8CA7-41EF-B04C-FEC05B786E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51110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00" name="Line 15">
              <a:extLst>
                <a:ext uri="{FF2B5EF4-FFF2-40B4-BE49-F238E27FC236}">
                  <a16:creationId xmlns:a16="http://schemas.microsoft.com/office/drawing/2014/main" id="{593BEEEB-72EB-4975-B746-67C1F31942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872257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01" name="Line 16">
              <a:extLst>
                <a:ext uri="{FF2B5EF4-FFF2-40B4-BE49-F238E27FC236}">
                  <a16:creationId xmlns:a16="http://schemas.microsoft.com/office/drawing/2014/main" id="{BE687AB1-776C-41DD-93A8-8531E3420A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6319" y="3231033"/>
              <a:ext cx="85725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02" name="Line 17">
              <a:extLst>
                <a:ext uri="{FF2B5EF4-FFF2-40B4-BE49-F238E27FC236}">
                  <a16:creationId xmlns:a16="http://schemas.microsoft.com/office/drawing/2014/main" id="{CA19ADFE-5747-4358-BDDA-5FBD7C800F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592983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03" name="Line 18">
              <a:extLst>
                <a:ext uri="{FF2B5EF4-FFF2-40B4-BE49-F238E27FC236}">
                  <a16:creationId xmlns:a16="http://schemas.microsoft.com/office/drawing/2014/main" id="{1D0DCB38-1244-4C37-9E40-6D0CEFA422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95414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04" name="Line 20">
              <a:extLst>
                <a:ext uri="{FF2B5EF4-FFF2-40B4-BE49-F238E27FC236}">
                  <a16:creationId xmlns:a16="http://schemas.microsoft.com/office/drawing/2014/main" id="{D5A41BAD-1C86-433E-85C4-E8B582AB5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31291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05" name="Line 21">
              <a:extLst>
                <a:ext uri="{FF2B5EF4-FFF2-40B4-BE49-F238E27FC236}">
                  <a16:creationId xmlns:a16="http://schemas.microsoft.com/office/drawing/2014/main" id="{ED7430CB-3937-4B0E-8BCE-18FD11DDDC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672485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06" name="Line 23">
              <a:extLst>
                <a:ext uri="{FF2B5EF4-FFF2-40B4-BE49-F238E27FC236}">
                  <a16:creationId xmlns:a16="http://schemas.microsoft.com/office/drawing/2014/main" id="{AE0E5C60-E515-42FB-A3F1-633BD6C26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503364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07" name="Line 43">
              <a:extLst>
                <a:ext uri="{FF2B5EF4-FFF2-40B4-BE49-F238E27FC236}">
                  <a16:creationId xmlns:a16="http://schemas.microsoft.com/office/drawing/2014/main" id="{13FD389E-FD4A-4DFC-9813-A2092D05B7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228" y="3231033"/>
              <a:ext cx="396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08" name="Line 52">
              <a:extLst>
                <a:ext uri="{FF2B5EF4-FFF2-40B4-BE49-F238E27FC236}">
                  <a16:creationId xmlns:a16="http://schemas.microsoft.com/office/drawing/2014/main" id="{BAB13566-BCDA-4D44-80E0-47ADA7DB44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554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09" name="Line 53">
              <a:extLst>
                <a:ext uri="{FF2B5EF4-FFF2-40B4-BE49-F238E27FC236}">
                  <a16:creationId xmlns:a16="http://schemas.microsoft.com/office/drawing/2014/main" id="{CABE3246-E2BB-43FE-9BB1-D53241D21E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12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10" name="Line 54">
              <a:extLst>
                <a:ext uri="{FF2B5EF4-FFF2-40B4-BE49-F238E27FC236}">
                  <a16:creationId xmlns:a16="http://schemas.microsoft.com/office/drawing/2014/main" id="{7F32F141-D69C-473A-9D79-D86FD1B1D1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3692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11" name="Line 55">
              <a:extLst>
                <a:ext uri="{FF2B5EF4-FFF2-40B4-BE49-F238E27FC236}">
                  <a16:creationId xmlns:a16="http://schemas.microsoft.com/office/drawing/2014/main" id="{EBFA5A5C-07A5-41BE-8E7E-0751A1DF5D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2469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12" name="Line 56">
              <a:extLst>
                <a:ext uri="{FF2B5EF4-FFF2-40B4-BE49-F238E27FC236}">
                  <a16:creationId xmlns:a16="http://schemas.microsoft.com/office/drawing/2014/main" id="{7232E453-3091-49BA-A088-E533A8564B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4419" y="3192933"/>
              <a:ext cx="1588" cy="14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13" name="Line 57">
              <a:extLst>
                <a:ext uri="{FF2B5EF4-FFF2-40B4-BE49-F238E27FC236}">
                  <a16:creationId xmlns:a16="http://schemas.microsoft.com/office/drawing/2014/main" id="{EE835B19-88BB-4E0C-BF28-AFD5E7848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98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14" name="Line 58">
              <a:extLst>
                <a:ext uri="{FF2B5EF4-FFF2-40B4-BE49-F238E27FC236}">
                  <a16:creationId xmlns:a16="http://schemas.microsoft.com/office/drawing/2014/main" id="{06B5F495-76D3-4DE2-B5AE-A2FC248CBF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355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15" name="Line 59">
              <a:extLst>
                <a:ext uri="{FF2B5EF4-FFF2-40B4-BE49-F238E27FC236}">
                  <a16:creationId xmlns:a16="http://schemas.microsoft.com/office/drawing/2014/main" id="{DC5B971D-E24B-457B-87A6-7A4E2ADFC7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709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416" name="Oval 86">
              <a:extLst>
                <a:ext uri="{FF2B5EF4-FFF2-40B4-BE49-F238E27FC236}">
                  <a16:creationId xmlns:a16="http://schemas.microsoft.com/office/drawing/2014/main" id="{01036592-83D5-4718-A11A-A795C7011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1247" y="3193269"/>
              <a:ext cx="71991" cy="7198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8417" name="Rectangle 62">
              <a:extLst>
                <a:ext uri="{FF2B5EF4-FFF2-40B4-BE49-F238E27FC236}">
                  <a16:creationId xmlns:a16="http://schemas.microsoft.com/office/drawing/2014/main" id="{0476FA9A-24A0-4D71-B922-7C997F368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856" y="33024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8418" name="Rectangle 62">
              <a:extLst>
                <a:ext uri="{FF2B5EF4-FFF2-40B4-BE49-F238E27FC236}">
                  <a16:creationId xmlns:a16="http://schemas.microsoft.com/office/drawing/2014/main" id="{2237A84A-1119-4ED1-8D94-8042C63C9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2938" y="27690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0070C0"/>
                  </a:solidFill>
                </a:rPr>
                <a:t>1</a:t>
              </a:r>
            </a:p>
          </p:txBody>
        </p:sp>
        <p:sp>
          <p:nvSpPr>
            <p:cNvPr id="8419" name="TekstniOkvir 27">
              <a:extLst>
                <a:ext uri="{FF2B5EF4-FFF2-40B4-BE49-F238E27FC236}">
                  <a16:creationId xmlns:a16="http://schemas.microsoft.com/office/drawing/2014/main" id="{A3162ACF-9BBC-4ADF-9136-F7E4126C31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133" y="3257131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x</a:t>
              </a:r>
            </a:p>
          </p:txBody>
        </p:sp>
        <p:sp>
          <p:nvSpPr>
            <p:cNvPr id="8420" name="TekstniOkvir 28">
              <a:extLst>
                <a:ext uri="{FF2B5EF4-FFF2-40B4-BE49-F238E27FC236}">
                  <a16:creationId xmlns:a16="http://schemas.microsoft.com/office/drawing/2014/main" id="{62A5A7BA-C2CD-46D8-A63A-42DFFA9070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0846" y="574528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y</a:t>
              </a:r>
            </a:p>
          </p:txBody>
        </p:sp>
      </p:grpSp>
      <p:graphicFrame>
        <p:nvGraphicFramePr>
          <p:cNvPr id="8194" name="Object 16">
            <a:extLst>
              <a:ext uri="{FF2B5EF4-FFF2-40B4-BE49-F238E27FC236}">
                <a16:creationId xmlns:a16="http://schemas.microsoft.com/office/drawing/2014/main" id="{CE41AC41-3BD6-4542-96FA-900F358AFD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6600" y="1971675"/>
          <a:ext cx="66357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266400" progId="">
                  <p:embed/>
                </p:oleObj>
              </mc:Choice>
              <mc:Fallback>
                <p:oleObj name="Equation" r:id="rId2" imgW="545760" imgH="26640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1971675"/>
                        <a:ext cx="663575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kstniOkvir 38">
            <a:extLst>
              <a:ext uri="{FF2B5EF4-FFF2-40B4-BE49-F238E27FC236}">
                <a16:creationId xmlns:a16="http://schemas.microsoft.com/office/drawing/2014/main" id="{54BC146B-1446-4E2B-B0EA-790F72B5E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9863" y="2592388"/>
            <a:ext cx="8270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3</a:t>
            </a:r>
          </a:p>
        </p:txBody>
      </p:sp>
      <p:graphicFrame>
        <p:nvGraphicFramePr>
          <p:cNvPr id="8195" name="Object 17">
            <a:extLst>
              <a:ext uri="{FF2B5EF4-FFF2-40B4-BE49-F238E27FC236}">
                <a16:creationId xmlns:a16="http://schemas.microsoft.com/office/drawing/2014/main" id="{BAE563D2-5ADE-4FE8-91AF-E2F664CE16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500" y="2916238"/>
          <a:ext cx="817563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40" imgH="215640" progId="">
                  <p:embed/>
                </p:oleObj>
              </mc:Choice>
              <mc:Fallback>
                <p:oleObj name="Equation" r:id="rId4" imgW="672840" imgH="215640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2916238"/>
                        <a:ext cx="817563" cy="261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kstniOkvir 50">
            <a:extLst>
              <a:ext uri="{FF2B5EF4-FFF2-40B4-BE49-F238E27FC236}">
                <a16:creationId xmlns:a16="http://schemas.microsoft.com/office/drawing/2014/main" id="{99E4E4F3-44D2-469F-994E-ED5133A04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050" y="1657350"/>
            <a:ext cx="1033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x = </a:t>
            </a:r>
            <a:r>
              <a:rPr lang="hr-HR" altLang="sr-Latn-RS" b="1"/>
              <a:t>–4</a:t>
            </a:r>
            <a:endParaRPr lang="hr-HR" altLang="sr-Latn-RS" b="1" i="1"/>
          </a:p>
        </p:txBody>
      </p:sp>
      <p:sp>
        <p:nvSpPr>
          <p:cNvPr id="64" name="TekstniOkvir 63">
            <a:extLst>
              <a:ext uri="{FF2B5EF4-FFF2-40B4-BE49-F238E27FC236}">
                <a16:creationId xmlns:a16="http://schemas.microsoft.com/office/drawing/2014/main" id="{C49275A2-74B6-400A-B1F5-B9280B3B3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9688" y="3735388"/>
            <a:ext cx="438467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0070C0"/>
                </a:solidFill>
              </a:rPr>
              <a:t>Pravci su međusobno okomiti. </a:t>
            </a:r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CC507566-896B-4043-A30E-B2795D423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4402138"/>
            <a:ext cx="4067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FF0000"/>
                </a:solidFill>
              </a:rPr>
              <a:t>Pravci se sijeku u jednoj točki: </a:t>
            </a:r>
          </a:p>
          <a:p>
            <a:pPr algn="ctr" eaLnBrk="1" hangingPunct="1"/>
            <a:r>
              <a:rPr lang="hr-HR" altLang="sr-Latn-RS" sz="20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0" name="Rectangle 62">
            <a:extLst>
              <a:ext uri="{FF2B5EF4-FFF2-40B4-BE49-F238E27FC236}">
                <a16:creationId xmlns:a16="http://schemas.microsoft.com/office/drawing/2014/main" id="{92C1DA4D-6FF1-4E74-9B64-BDB18B2F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3300" y="2730500"/>
            <a:ext cx="8413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 b="1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61" name="Rectangle 62">
            <a:extLst>
              <a:ext uri="{FF2B5EF4-FFF2-40B4-BE49-F238E27FC236}">
                <a16:creationId xmlns:a16="http://schemas.microsoft.com/office/drawing/2014/main" id="{CF945A4A-308C-4301-B9B5-388F02331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4250" y="4037013"/>
            <a:ext cx="1698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 b="1">
                <a:solidFill>
                  <a:srgbClr val="FF0000"/>
                </a:solidFill>
              </a:rPr>
              <a:t>–4</a:t>
            </a:r>
          </a:p>
        </p:txBody>
      </p:sp>
      <p:sp>
        <p:nvSpPr>
          <p:cNvPr id="47" name="Elipsa 46">
            <a:extLst>
              <a:ext uri="{FF2B5EF4-FFF2-40B4-BE49-F238E27FC236}">
                <a16:creationId xmlns:a16="http://schemas.microsoft.com/office/drawing/2014/main" id="{5996B0A9-2D79-4444-9258-04536087083F}"/>
              </a:ext>
            </a:extLst>
          </p:cNvPr>
          <p:cNvSpPr/>
          <p:nvPr/>
        </p:nvSpPr>
        <p:spPr>
          <a:xfrm>
            <a:off x="4427538" y="2365375"/>
            <a:ext cx="776287" cy="1204913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53" name="TekstniOkvir 52">
            <a:extLst>
              <a:ext uri="{FF2B5EF4-FFF2-40B4-BE49-F238E27FC236}">
                <a16:creationId xmlns:a16="http://schemas.microsoft.com/office/drawing/2014/main" id="{B8D970BA-D7D5-4AEB-80D6-75D56CB96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050" y="2924175"/>
            <a:ext cx="7985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/>
              <a:t>S</a:t>
            </a:r>
          </a:p>
        </p:txBody>
      </p:sp>
      <p:sp>
        <p:nvSpPr>
          <p:cNvPr id="55" name="Pravokutnik 54">
            <a:extLst>
              <a:ext uri="{FF2B5EF4-FFF2-40B4-BE49-F238E27FC236}">
                <a16:creationId xmlns:a16="http://schemas.microsoft.com/office/drawing/2014/main" id="{52FD0A8F-1D10-45AD-AC58-8F9205596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2850" y="4857750"/>
            <a:ext cx="1279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>
                <a:solidFill>
                  <a:srgbClr val="FF0000"/>
                </a:solidFill>
              </a:rPr>
              <a:t>S</a:t>
            </a:r>
            <a:r>
              <a:rPr lang="hr-HR" altLang="sr-Latn-RS" sz="2400" b="1">
                <a:solidFill>
                  <a:srgbClr val="FF0000"/>
                </a:solidFill>
              </a:rPr>
              <a:t>(–4,</a:t>
            </a:r>
            <a:r>
              <a:rPr lang="hr-HR" altLang="sr-Latn-RS" sz="2400">
                <a:solidFill>
                  <a:srgbClr val="0070C0"/>
                </a:solidFill>
              </a:rPr>
              <a:t> </a:t>
            </a:r>
            <a:r>
              <a:rPr lang="hr-HR" altLang="sr-Latn-RS" sz="2400" b="1">
                <a:solidFill>
                  <a:srgbClr val="FF0000"/>
                </a:solidFill>
              </a:rPr>
              <a:t>3)</a:t>
            </a:r>
            <a:endParaRPr lang="hr-HR" altLang="sr-Latn-RS" sz="2400"/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5E0A8C51-E197-4BE4-9D2E-1E842F90E6ED}"/>
              </a:ext>
            </a:extLst>
          </p:cNvPr>
          <p:cNvSpPr/>
          <p:nvPr/>
        </p:nvSpPr>
        <p:spPr>
          <a:xfrm>
            <a:off x="4779963" y="2795588"/>
            <a:ext cx="144462" cy="14287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cxnSp>
        <p:nvCxnSpPr>
          <p:cNvPr id="36" name="Ravni poveznik 35">
            <a:extLst>
              <a:ext uri="{FF2B5EF4-FFF2-40B4-BE49-F238E27FC236}">
                <a16:creationId xmlns:a16="http://schemas.microsoft.com/office/drawing/2014/main" id="{0F627663-8383-41F2-B353-37DEFF510D0E}"/>
              </a:ext>
            </a:extLst>
          </p:cNvPr>
          <p:cNvCxnSpPr/>
          <p:nvPr/>
        </p:nvCxnSpPr>
        <p:spPr>
          <a:xfrm rot="10800000" flipH="1" flipV="1">
            <a:off x="4214813" y="2940050"/>
            <a:ext cx="482123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avni poveznik 47">
            <a:extLst>
              <a:ext uri="{FF2B5EF4-FFF2-40B4-BE49-F238E27FC236}">
                <a16:creationId xmlns:a16="http://schemas.microsoft.com/office/drawing/2014/main" id="{8C919D01-E74E-497F-924F-0C0B4B1172E7}"/>
              </a:ext>
            </a:extLst>
          </p:cNvPr>
          <p:cNvCxnSpPr/>
          <p:nvPr/>
        </p:nvCxnSpPr>
        <p:spPr>
          <a:xfrm rot="16200000" flipH="1">
            <a:off x="2711450" y="3648075"/>
            <a:ext cx="4140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Elipsa 53">
            <a:extLst>
              <a:ext uri="{FF2B5EF4-FFF2-40B4-BE49-F238E27FC236}">
                <a16:creationId xmlns:a16="http://schemas.microsoft.com/office/drawing/2014/main" id="{3B774CB4-AE93-487E-B016-BDC019A46BED}"/>
              </a:ext>
            </a:extLst>
          </p:cNvPr>
          <p:cNvSpPr/>
          <p:nvPr/>
        </p:nvSpPr>
        <p:spPr>
          <a:xfrm>
            <a:off x="4730750" y="2890838"/>
            <a:ext cx="107950" cy="107950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2" name="Elipsa 51">
            <a:extLst>
              <a:ext uri="{FF2B5EF4-FFF2-40B4-BE49-F238E27FC236}">
                <a16:creationId xmlns:a16="http://schemas.microsoft.com/office/drawing/2014/main" id="{E132F5DF-F625-447F-AC18-4E0D928EB0C0}"/>
              </a:ext>
            </a:extLst>
          </p:cNvPr>
          <p:cNvSpPr/>
          <p:nvPr/>
        </p:nvSpPr>
        <p:spPr>
          <a:xfrm>
            <a:off x="4743450" y="3971925"/>
            <a:ext cx="73025" cy="71438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8" name="Elipsa 37">
            <a:extLst>
              <a:ext uri="{FF2B5EF4-FFF2-40B4-BE49-F238E27FC236}">
                <a16:creationId xmlns:a16="http://schemas.microsoft.com/office/drawing/2014/main" id="{B61755F3-9617-4BCA-862E-8C9C66811219}"/>
              </a:ext>
            </a:extLst>
          </p:cNvPr>
          <p:cNvSpPr/>
          <p:nvPr/>
        </p:nvSpPr>
        <p:spPr>
          <a:xfrm>
            <a:off x="6184900" y="2906713"/>
            <a:ext cx="71438" cy="71437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64" grpId="0"/>
      <p:bldP spid="71" grpId="0"/>
      <p:bldP spid="60" grpId="0"/>
      <p:bldP spid="61" grpId="0"/>
      <p:bldP spid="47" grpId="0" animBg="1"/>
      <p:bldP spid="53" grpId="0"/>
      <p:bldP spid="55" grpId="0"/>
      <p:bldP spid="3" grpId="0" animBg="1"/>
      <p:bldP spid="54" grpId="0" animBg="1"/>
      <p:bldP spid="52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ica 40">
            <a:extLst>
              <a:ext uri="{FF2B5EF4-FFF2-40B4-BE49-F238E27FC236}">
                <a16:creationId xmlns:a16="http://schemas.microsoft.com/office/drawing/2014/main" id="{6CA3AEA7-64DE-481A-B965-C9694E81186B}"/>
              </a:ext>
            </a:extLst>
          </p:cNvPr>
          <p:cNvGraphicFramePr>
            <a:graphicFrameLocks noGrp="1"/>
          </p:cNvGraphicFramePr>
          <p:nvPr/>
        </p:nvGraphicFramePr>
        <p:xfrm>
          <a:off x="4419600" y="1498600"/>
          <a:ext cx="3959225" cy="50450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402" name="TekstniOkvir 1">
            <a:extLst>
              <a:ext uri="{FF2B5EF4-FFF2-40B4-BE49-F238E27FC236}">
                <a16:creationId xmlns:a16="http://schemas.microsoft.com/office/drawing/2014/main" id="{5E308F05-3280-469E-8837-9E3D6EE24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01613"/>
            <a:ext cx="4297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Nacrtajmo pravce: </a:t>
            </a:r>
          </a:p>
        </p:txBody>
      </p:sp>
      <p:grpSp>
        <p:nvGrpSpPr>
          <p:cNvPr id="2" name="Grupa 2">
            <a:extLst>
              <a:ext uri="{FF2B5EF4-FFF2-40B4-BE49-F238E27FC236}">
                <a16:creationId xmlns:a16="http://schemas.microsoft.com/office/drawing/2014/main" id="{D39C398C-5318-4287-BD10-725AC2C30343}"/>
              </a:ext>
            </a:extLst>
          </p:cNvPr>
          <p:cNvGrpSpPr>
            <a:grpSpLocks/>
          </p:cNvGrpSpPr>
          <p:nvPr/>
        </p:nvGrpSpPr>
        <p:grpSpPr bwMode="auto">
          <a:xfrm>
            <a:off x="4506913" y="1349375"/>
            <a:ext cx="4038600" cy="4979988"/>
            <a:chOff x="1673228" y="574528"/>
            <a:chExt cx="4038105" cy="4978919"/>
          </a:xfrm>
        </p:grpSpPr>
        <p:sp>
          <p:nvSpPr>
            <p:cNvPr id="9421" name="Line 6">
              <a:extLst>
                <a:ext uri="{FF2B5EF4-FFF2-40B4-BE49-F238E27FC236}">
                  <a16:creationId xmlns:a16="http://schemas.microsoft.com/office/drawing/2014/main" id="{E0539578-B1A9-4B0B-91DB-96F702348A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4419" y="621447"/>
              <a:ext cx="1588" cy="493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22" name="Line 9">
              <a:extLst>
                <a:ext uri="{FF2B5EF4-FFF2-40B4-BE49-F238E27FC236}">
                  <a16:creationId xmlns:a16="http://schemas.microsoft.com/office/drawing/2014/main" id="{3556A3BF-1DC3-4E95-A11E-C1EB552DEB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429218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23" name="Line 10">
              <a:extLst>
                <a:ext uri="{FF2B5EF4-FFF2-40B4-BE49-F238E27FC236}">
                  <a16:creationId xmlns:a16="http://schemas.microsoft.com/office/drawing/2014/main" id="{7A701CB6-79AA-456B-A70C-74BBEA9ABE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79513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24" name="Line 12">
              <a:extLst>
                <a:ext uri="{FF2B5EF4-FFF2-40B4-BE49-F238E27FC236}">
                  <a16:creationId xmlns:a16="http://schemas.microsoft.com/office/drawing/2014/main" id="{60CE2689-69CF-4114-95C3-83B837D819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15153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25" name="Line 13">
              <a:extLst>
                <a:ext uri="{FF2B5EF4-FFF2-40B4-BE49-F238E27FC236}">
                  <a16:creationId xmlns:a16="http://schemas.microsoft.com/office/drawing/2014/main" id="{80C41D00-DC28-4F41-B69B-FA79E149D5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51110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26" name="Line 15">
              <a:extLst>
                <a:ext uri="{FF2B5EF4-FFF2-40B4-BE49-F238E27FC236}">
                  <a16:creationId xmlns:a16="http://schemas.microsoft.com/office/drawing/2014/main" id="{D60E02C5-D51E-4CDE-974F-72EEC4CA09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872257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27" name="Line 16">
              <a:extLst>
                <a:ext uri="{FF2B5EF4-FFF2-40B4-BE49-F238E27FC236}">
                  <a16:creationId xmlns:a16="http://schemas.microsoft.com/office/drawing/2014/main" id="{D2CEC2A3-62E0-4E4A-AA51-7E3AA8602C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6319" y="3231033"/>
              <a:ext cx="85725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28" name="Line 17">
              <a:extLst>
                <a:ext uri="{FF2B5EF4-FFF2-40B4-BE49-F238E27FC236}">
                  <a16:creationId xmlns:a16="http://schemas.microsoft.com/office/drawing/2014/main" id="{CE471772-3118-4D34-A808-FACBF3E96D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592983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29" name="Line 18">
              <a:extLst>
                <a:ext uri="{FF2B5EF4-FFF2-40B4-BE49-F238E27FC236}">
                  <a16:creationId xmlns:a16="http://schemas.microsoft.com/office/drawing/2014/main" id="{58670FF4-A912-4146-84D7-590F61F184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95414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30" name="Line 20">
              <a:extLst>
                <a:ext uri="{FF2B5EF4-FFF2-40B4-BE49-F238E27FC236}">
                  <a16:creationId xmlns:a16="http://schemas.microsoft.com/office/drawing/2014/main" id="{4EB4E98F-BFEF-492A-BE59-485F77B5D7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31291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31" name="Line 21">
              <a:extLst>
                <a:ext uri="{FF2B5EF4-FFF2-40B4-BE49-F238E27FC236}">
                  <a16:creationId xmlns:a16="http://schemas.microsoft.com/office/drawing/2014/main" id="{A1E4493F-3E3D-4A2B-8022-9F436A5C7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672485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32" name="Line 23">
              <a:extLst>
                <a:ext uri="{FF2B5EF4-FFF2-40B4-BE49-F238E27FC236}">
                  <a16:creationId xmlns:a16="http://schemas.microsoft.com/office/drawing/2014/main" id="{366EB2C5-D2CF-464B-ADC4-228E1087BC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503364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33" name="Line 43">
              <a:extLst>
                <a:ext uri="{FF2B5EF4-FFF2-40B4-BE49-F238E27FC236}">
                  <a16:creationId xmlns:a16="http://schemas.microsoft.com/office/drawing/2014/main" id="{CCFBD4AC-BDC1-4B4E-A465-D0CB0DC4CE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228" y="3231033"/>
              <a:ext cx="396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34" name="Line 52">
              <a:extLst>
                <a:ext uri="{FF2B5EF4-FFF2-40B4-BE49-F238E27FC236}">
                  <a16:creationId xmlns:a16="http://schemas.microsoft.com/office/drawing/2014/main" id="{B7BFECDF-3D6E-4EDA-9257-D725420DA8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554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35" name="Line 53">
              <a:extLst>
                <a:ext uri="{FF2B5EF4-FFF2-40B4-BE49-F238E27FC236}">
                  <a16:creationId xmlns:a16="http://schemas.microsoft.com/office/drawing/2014/main" id="{169B5B61-E9E7-476C-8853-6DC935CCE1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12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36" name="Line 54">
              <a:extLst>
                <a:ext uri="{FF2B5EF4-FFF2-40B4-BE49-F238E27FC236}">
                  <a16:creationId xmlns:a16="http://schemas.microsoft.com/office/drawing/2014/main" id="{FDAD99B3-3DDD-4BB7-934D-AF2AFCE3ED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3692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37" name="Line 55">
              <a:extLst>
                <a:ext uri="{FF2B5EF4-FFF2-40B4-BE49-F238E27FC236}">
                  <a16:creationId xmlns:a16="http://schemas.microsoft.com/office/drawing/2014/main" id="{25232884-A201-4FBA-BE94-11E59D6282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2469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38" name="Line 56">
              <a:extLst>
                <a:ext uri="{FF2B5EF4-FFF2-40B4-BE49-F238E27FC236}">
                  <a16:creationId xmlns:a16="http://schemas.microsoft.com/office/drawing/2014/main" id="{1B69570A-FA81-4E49-B84E-584B7BC460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4419" y="3192933"/>
              <a:ext cx="1588" cy="14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39" name="Line 57">
              <a:extLst>
                <a:ext uri="{FF2B5EF4-FFF2-40B4-BE49-F238E27FC236}">
                  <a16:creationId xmlns:a16="http://schemas.microsoft.com/office/drawing/2014/main" id="{E87E0EBD-B49F-4DAF-AA71-0C3F39CE8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98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40" name="Line 58">
              <a:extLst>
                <a:ext uri="{FF2B5EF4-FFF2-40B4-BE49-F238E27FC236}">
                  <a16:creationId xmlns:a16="http://schemas.microsoft.com/office/drawing/2014/main" id="{F8D896B0-0F7F-4C7B-AF5B-15A01D3FB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355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41" name="Line 59">
              <a:extLst>
                <a:ext uri="{FF2B5EF4-FFF2-40B4-BE49-F238E27FC236}">
                  <a16:creationId xmlns:a16="http://schemas.microsoft.com/office/drawing/2014/main" id="{A1FDACFF-E6FF-47A2-97EE-E6FF8D22BB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709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442" name="Oval 86">
              <a:extLst>
                <a:ext uri="{FF2B5EF4-FFF2-40B4-BE49-F238E27FC236}">
                  <a16:creationId xmlns:a16="http://schemas.microsoft.com/office/drawing/2014/main" id="{A290E26B-8ECB-464D-A450-BED50ED987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5843" y="3202457"/>
              <a:ext cx="54000" cy="5400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9443" name="Rectangle 62">
              <a:extLst>
                <a:ext uri="{FF2B5EF4-FFF2-40B4-BE49-F238E27FC236}">
                  <a16:creationId xmlns:a16="http://schemas.microsoft.com/office/drawing/2014/main" id="{EF04A4A1-BA09-4006-9F44-A3837ECED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7477" y="33024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444" name="Rectangle 62">
              <a:extLst>
                <a:ext uri="{FF2B5EF4-FFF2-40B4-BE49-F238E27FC236}">
                  <a16:creationId xmlns:a16="http://schemas.microsoft.com/office/drawing/2014/main" id="{F6A397AB-372B-4E69-BEB9-9FBDD5D790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2938" y="2427943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0070C0"/>
                  </a:solidFill>
                </a:rPr>
                <a:t>1</a:t>
              </a:r>
            </a:p>
          </p:txBody>
        </p:sp>
        <p:sp>
          <p:nvSpPr>
            <p:cNvPr id="9445" name="TekstniOkvir 27">
              <a:extLst>
                <a:ext uri="{FF2B5EF4-FFF2-40B4-BE49-F238E27FC236}">
                  <a16:creationId xmlns:a16="http://schemas.microsoft.com/office/drawing/2014/main" id="{B6DB5E0B-B33E-47AF-8392-6EFD73AE53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133" y="3257131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x</a:t>
              </a:r>
            </a:p>
          </p:txBody>
        </p:sp>
        <p:sp>
          <p:nvSpPr>
            <p:cNvPr id="9446" name="TekstniOkvir 28">
              <a:extLst>
                <a:ext uri="{FF2B5EF4-FFF2-40B4-BE49-F238E27FC236}">
                  <a16:creationId xmlns:a16="http://schemas.microsoft.com/office/drawing/2014/main" id="{40EFB7FD-3CF0-4715-98E0-EC3AB1E789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0846" y="574528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y</a:t>
              </a:r>
            </a:p>
          </p:txBody>
        </p:sp>
      </p:grpSp>
      <p:graphicFrame>
        <p:nvGraphicFramePr>
          <p:cNvPr id="9218" name="Object 14">
            <a:extLst>
              <a:ext uri="{FF2B5EF4-FFF2-40B4-BE49-F238E27FC236}">
                <a16:creationId xmlns:a16="http://schemas.microsoft.com/office/drawing/2014/main" id="{45CD6CA4-626E-40AE-A403-0155196AAE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8188" y="2001838"/>
          <a:ext cx="661987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215640" progId="">
                  <p:embed/>
                </p:oleObj>
              </mc:Choice>
              <mc:Fallback>
                <p:oleObj name="Equation" r:id="rId2" imgW="545760" imgH="215640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188" y="2001838"/>
                        <a:ext cx="661987" cy="261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Ravni poveznik 35">
            <a:extLst>
              <a:ext uri="{FF2B5EF4-FFF2-40B4-BE49-F238E27FC236}">
                <a16:creationId xmlns:a16="http://schemas.microsoft.com/office/drawing/2014/main" id="{A16EEBF3-DEE0-43B5-A4B7-9F2717764509}"/>
              </a:ext>
            </a:extLst>
          </p:cNvPr>
          <p:cNvCxnSpPr/>
          <p:nvPr/>
        </p:nvCxnSpPr>
        <p:spPr>
          <a:xfrm rot="10800000" flipH="1" flipV="1">
            <a:off x="4191000" y="4375150"/>
            <a:ext cx="482123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DE996640-B1D4-4D65-A0B0-6FC9CF6A5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25" y="1704975"/>
            <a:ext cx="825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x = 2</a:t>
            </a:r>
          </a:p>
        </p:txBody>
      </p:sp>
      <p:graphicFrame>
        <p:nvGraphicFramePr>
          <p:cNvPr id="9219" name="Object 15">
            <a:extLst>
              <a:ext uri="{FF2B5EF4-FFF2-40B4-BE49-F238E27FC236}">
                <a16:creationId xmlns:a16="http://schemas.microsoft.com/office/drawing/2014/main" id="{3C33B8F4-B013-46BF-98ED-77FE69A380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388" y="2686050"/>
          <a:ext cx="909637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571320" progId="">
                  <p:embed/>
                </p:oleObj>
              </mc:Choice>
              <mc:Fallback>
                <p:oleObj name="Equation" r:id="rId4" imgW="749160" imgH="571320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2686050"/>
                        <a:ext cx="909637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8" name="Ravni poveznik 47">
            <a:extLst>
              <a:ext uri="{FF2B5EF4-FFF2-40B4-BE49-F238E27FC236}">
                <a16:creationId xmlns:a16="http://schemas.microsoft.com/office/drawing/2014/main" id="{E1875B30-93F2-4C8F-A2D4-6DD06F5C1D76}"/>
              </a:ext>
            </a:extLst>
          </p:cNvPr>
          <p:cNvCxnSpPr/>
          <p:nvPr/>
        </p:nvCxnSpPr>
        <p:spPr>
          <a:xfrm rot="16200000" flipH="1">
            <a:off x="5586413" y="3648075"/>
            <a:ext cx="4140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07C4F93A-C48B-44D8-8DEA-2FB18DC61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8313" y="4354513"/>
            <a:ext cx="10334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</a:t>
            </a:r>
            <a:r>
              <a:rPr lang="hr-HR" altLang="sr-Latn-RS" b="1"/>
              <a:t>– –</a:t>
            </a:r>
            <a:endParaRPr lang="hr-HR" altLang="sr-Latn-RS" b="1" i="1"/>
          </a:p>
        </p:txBody>
      </p:sp>
      <p:sp>
        <p:nvSpPr>
          <p:cNvPr id="64" name="TekstniOkvir 63">
            <a:extLst>
              <a:ext uri="{FF2B5EF4-FFF2-40B4-BE49-F238E27FC236}">
                <a16:creationId xmlns:a16="http://schemas.microsoft.com/office/drawing/2014/main" id="{5D317F5A-B7F2-4BFD-9379-BF6F6C306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9688" y="3735388"/>
            <a:ext cx="438467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0070C0"/>
                </a:solidFill>
              </a:rPr>
              <a:t>Pravci su međusobno okomiti. </a:t>
            </a:r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9016B769-0DF5-4E7D-81FB-183A1767C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4402138"/>
            <a:ext cx="4067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FF0000"/>
                </a:solidFill>
              </a:rPr>
              <a:t>Pravci se sijeku u jednoj točki: </a:t>
            </a:r>
          </a:p>
          <a:p>
            <a:pPr algn="ctr" eaLnBrk="1" hangingPunct="1"/>
            <a:r>
              <a:rPr lang="hr-HR" altLang="sr-Latn-RS" sz="20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" name="Rectangle 62">
            <a:extLst>
              <a:ext uri="{FF2B5EF4-FFF2-40B4-BE49-F238E27FC236}">
                <a16:creationId xmlns:a16="http://schemas.microsoft.com/office/drawing/2014/main" id="{7738408D-778F-4A36-94A4-10816DCCB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0963" y="4064000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7" name="Elipsa 46">
            <a:extLst>
              <a:ext uri="{FF2B5EF4-FFF2-40B4-BE49-F238E27FC236}">
                <a16:creationId xmlns:a16="http://schemas.microsoft.com/office/drawing/2014/main" id="{0042CDDC-03F0-4E90-92AF-0D74DD153C49}"/>
              </a:ext>
            </a:extLst>
          </p:cNvPr>
          <p:cNvSpPr/>
          <p:nvPr/>
        </p:nvSpPr>
        <p:spPr>
          <a:xfrm>
            <a:off x="7300913" y="3800475"/>
            <a:ext cx="776287" cy="1203325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53" name="TekstniOkvir 52">
            <a:extLst>
              <a:ext uri="{FF2B5EF4-FFF2-40B4-BE49-F238E27FC236}">
                <a16:creationId xmlns:a16="http://schemas.microsoft.com/office/drawing/2014/main" id="{DC5C50CE-1882-409F-B158-E22C88A8D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425" y="4359275"/>
            <a:ext cx="7985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/>
              <a:t>S</a:t>
            </a:r>
          </a:p>
        </p:txBody>
      </p:sp>
      <p:sp>
        <p:nvSpPr>
          <p:cNvPr id="54" name="Elipsa 53">
            <a:extLst>
              <a:ext uri="{FF2B5EF4-FFF2-40B4-BE49-F238E27FC236}">
                <a16:creationId xmlns:a16="http://schemas.microsoft.com/office/drawing/2014/main" id="{BA84DEF6-8994-433B-B5C0-151E698C927C}"/>
              </a:ext>
            </a:extLst>
          </p:cNvPr>
          <p:cNvSpPr/>
          <p:nvPr/>
        </p:nvSpPr>
        <p:spPr>
          <a:xfrm>
            <a:off x="7604125" y="4325938"/>
            <a:ext cx="107950" cy="107950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5" name="Pravokutnik 54">
            <a:extLst>
              <a:ext uri="{FF2B5EF4-FFF2-40B4-BE49-F238E27FC236}">
                <a16:creationId xmlns:a16="http://schemas.microsoft.com/office/drawing/2014/main" id="{8AFA7480-93D2-415D-AB5B-88F55C04C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2850" y="4857750"/>
            <a:ext cx="1276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>
                <a:solidFill>
                  <a:srgbClr val="FF0000"/>
                </a:solidFill>
              </a:rPr>
              <a:t>S</a:t>
            </a:r>
            <a:r>
              <a:rPr lang="hr-HR" altLang="sr-Latn-RS" sz="2400">
                <a:solidFill>
                  <a:srgbClr val="FF0000"/>
                </a:solidFill>
              </a:rPr>
              <a:t>(1</a:t>
            </a:r>
            <a:r>
              <a:rPr lang="hr-HR" altLang="sr-Latn-RS" sz="2400" b="1">
                <a:solidFill>
                  <a:srgbClr val="FF0000"/>
                </a:solidFill>
              </a:rPr>
              <a:t>,     </a:t>
            </a:r>
            <a:r>
              <a:rPr lang="hr-HR" altLang="sr-Latn-RS" sz="2400">
                <a:solidFill>
                  <a:srgbClr val="FF0000"/>
                </a:solidFill>
              </a:rPr>
              <a:t>)</a:t>
            </a:r>
            <a:endParaRPr lang="hr-HR" altLang="sr-Latn-RS" sz="2400"/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B4F0F8C0-64D8-478A-B072-F296C162F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3150" y="4249738"/>
            <a:ext cx="114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</a:t>
            </a:r>
          </a:p>
        </p:txBody>
      </p:sp>
      <p:sp>
        <p:nvSpPr>
          <p:cNvPr id="49" name="TekstniOkvir 48">
            <a:extLst>
              <a:ext uri="{FF2B5EF4-FFF2-40B4-BE49-F238E27FC236}">
                <a16:creationId xmlns:a16="http://schemas.microsoft.com/office/drawing/2014/main" id="{90186FED-906E-4B73-BE0A-944894414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4497388"/>
            <a:ext cx="114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</a:t>
            </a:r>
          </a:p>
        </p:txBody>
      </p:sp>
      <p:sp>
        <p:nvSpPr>
          <p:cNvPr id="56" name="Rectangle 62">
            <a:extLst>
              <a:ext uri="{FF2B5EF4-FFF2-40B4-BE49-F238E27FC236}">
                <a16:creationId xmlns:a16="http://schemas.microsoft.com/office/drawing/2014/main" id="{0EBBC3C5-7F36-4F39-86B4-09ED6FBEC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750" y="4632325"/>
            <a:ext cx="20478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 b="1">
                <a:solidFill>
                  <a:srgbClr val="0070C0"/>
                </a:solidFill>
              </a:rPr>
              <a:t>–1</a:t>
            </a:r>
          </a:p>
        </p:txBody>
      </p:sp>
      <p:sp>
        <p:nvSpPr>
          <p:cNvPr id="57" name="Rectangle 62">
            <a:extLst>
              <a:ext uri="{FF2B5EF4-FFF2-40B4-BE49-F238E27FC236}">
                <a16:creationId xmlns:a16="http://schemas.microsoft.com/office/drawing/2014/main" id="{A54C01DE-4B26-461E-8269-36F7B87EC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175" y="4032250"/>
            <a:ext cx="8413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 b="1">
                <a:solidFill>
                  <a:srgbClr val="FF0000"/>
                </a:solidFill>
              </a:rPr>
              <a:t>0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E565159-DC88-4970-A5B5-7372CBB41F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025" y="4711700"/>
            <a:ext cx="461963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Line 59">
            <a:extLst>
              <a:ext uri="{FF2B5EF4-FFF2-40B4-BE49-F238E27FC236}">
                <a16:creationId xmlns:a16="http://schemas.microsoft.com/office/drawing/2014/main" id="{F780014B-0843-42D8-9F62-AF6C2A4921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58100" y="3971925"/>
            <a:ext cx="0" cy="73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64" grpId="0"/>
      <p:bldP spid="71" grpId="0"/>
      <p:bldP spid="61" grpId="0"/>
      <p:bldP spid="47" grpId="0" animBg="1"/>
      <p:bldP spid="53" grpId="0"/>
      <p:bldP spid="54" grpId="0" animBg="1"/>
      <p:bldP spid="55" grpId="0"/>
      <p:bldP spid="3" grpId="0"/>
      <p:bldP spid="49" grpId="0"/>
      <p:bldP spid="56" grpId="0"/>
      <p:bldP spid="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kstniOkvir 1">
            <a:extLst>
              <a:ext uri="{FF2B5EF4-FFF2-40B4-BE49-F238E27FC236}">
                <a16:creationId xmlns:a16="http://schemas.microsoft.com/office/drawing/2014/main" id="{F731F63D-7E00-4E5B-9FDF-875C49D78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3725" y="2106613"/>
            <a:ext cx="2722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4000" i="1"/>
              <a:t>y = </a:t>
            </a:r>
            <a:r>
              <a:rPr lang="hr-HR" altLang="sr-Latn-RS" sz="4000" i="1">
                <a:solidFill>
                  <a:srgbClr val="FF0000"/>
                </a:solidFill>
              </a:rPr>
              <a:t>a</a:t>
            </a:r>
            <a:r>
              <a:rPr lang="hr-HR" altLang="sr-Latn-RS" sz="4000" i="1"/>
              <a:t>x + </a:t>
            </a:r>
            <a:r>
              <a:rPr lang="hr-HR" altLang="sr-Latn-RS" sz="4000" i="1">
                <a:solidFill>
                  <a:srgbClr val="00B0F0"/>
                </a:solidFill>
              </a:rPr>
              <a:t>b</a:t>
            </a:r>
          </a:p>
        </p:txBody>
      </p:sp>
      <p:sp>
        <p:nvSpPr>
          <p:cNvPr id="14339" name="TekstniOkvir 2">
            <a:extLst>
              <a:ext uri="{FF2B5EF4-FFF2-40B4-BE49-F238E27FC236}">
                <a16:creationId xmlns:a16="http://schemas.microsoft.com/office/drawing/2014/main" id="{F7836F41-606A-49A9-8CB1-67AEBD858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0" y="547688"/>
            <a:ext cx="4530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3600"/>
              <a:t>Jednadžba pravca</a:t>
            </a:r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0F596F47-1901-48AC-8FE2-4738131D748E}"/>
              </a:ext>
            </a:extLst>
          </p:cNvPr>
          <p:cNvSpPr/>
          <p:nvPr/>
        </p:nvSpPr>
        <p:spPr>
          <a:xfrm>
            <a:off x="3963988" y="1963738"/>
            <a:ext cx="388937" cy="1038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664DF4F9-4FBC-4F6F-A631-F98F0D62E331}"/>
              </a:ext>
            </a:extLst>
          </p:cNvPr>
          <p:cNvSpPr/>
          <p:nvPr/>
        </p:nvSpPr>
        <p:spPr>
          <a:xfrm>
            <a:off x="5114925" y="1933575"/>
            <a:ext cx="431800" cy="1036638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>
                <a:solidFill>
                  <a:srgbClr val="FFFFFF"/>
                </a:solidFill>
                <a:cs typeface="Arial" charset="0"/>
              </a:rPr>
              <a:t> </a:t>
            </a:r>
          </a:p>
        </p:txBody>
      </p:sp>
      <p:cxnSp>
        <p:nvCxnSpPr>
          <p:cNvPr id="7" name="Ravni poveznik sa strelicom 6">
            <a:extLst>
              <a:ext uri="{FF2B5EF4-FFF2-40B4-BE49-F238E27FC236}">
                <a16:creationId xmlns:a16="http://schemas.microsoft.com/office/drawing/2014/main" id="{8B074E06-A892-4633-B61F-2E7714FFF453}"/>
              </a:ext>
            </a:extLst>
          </p:cNvPr>
          <p:cNvCxnSpPr/>
          <p:nvPr/>
        </p:nvCxnSpPr>
        <p:spPr>
          <a:xfrm rot="10800000" flipV="1">
            <a:off x="2197100" y="2949575"/>
            <a:ext cx="1870075" cy="129381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niOkvir 8">
            <a:extLst>
              <a:ext uri="{FF2B5EF4-FFF2-40B4-BE49-F238E27FC236}">
                <a16:creationId xmlns:a16="http://schemas.microsoft.com/office/drawing/2014/main" id="{25C8D715-BEE3-46A7-A7B4-15717A695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88" y="4202113"/>
            <a:ext cx="29495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800">
                <a:solidFill>
                  <a:srgbClr val="FF0000"/>
                </a:solidFill>
              </a:rPr>
              <a:t>koeficijent smjera</a:t>
            </a:r>
          </a:p>
          <a:p>
            <a:pPr algn="ctr" eaLnBrk="1" hangingPunct="1"/>
            <a:r>
              <a:rPr lang="hr-HR" altLang="sr-Latn-RS" sz="2800"/>
              <a:t>ili</a:t>
            </a:r>
            <a:r>
              <a:rPr lang="hr-HR" altLang="sr-Latn-RS" sz="2800">
                <a:solidFill>
                  <a:srgbClr val="FF0000"/>
                </a:solidFill>
              </a:rPr>
              <a:t> </a:t>
            </a:r>
          </a:p>
          <a:p>
            <a:pPr algn="ctr" eaLnBrk="1" hangingPunct="1"/>
            <a:r>
              <a:rPr lang="hr-HR" altLang="sr-Latn-RS" sz="2800">
                <a:solidFill>
                  <a:srgbClr val="FF0000"/>
                </a:solidFill>
              </a:rPr>
              <a:t>nagib pravca</a:t>
            </a:r>
          </a:p>
        </p:txBody>
      </p:sp>
      <p:cxnSp>
        <p:nvCxnSpPr>
          <p:cNvPr id="12" name="Ravni poveznik sa strelicom 11">
            <a:extLst>
              <a:ext uri="{FF2B5EF4-FFF2-40B4-BE49-F238E27FC236}">
                <a16:creationId xmlns:a16="http://schemas.microsoft.com/office/drawing/2014/main" id="{F4DBD9D7-A0E6-409C-B37D-58FC33CD3981}"/>
              </a:ext>
            </a:extLst>
          </p:cNvPr>
          <p:cNvCxnSpPr/>
          <p:nvPr/>
        </p:nvCxnSpPr>
        <p:spPr>
          <a:xfrm rot="16200000" flipH="1">
            <a:off x="5304632" y="3026569"/>
            <a:ext cx="1363662" cy="111125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EE899314-D961-4210-83C4-EB5629EC1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4663" y="4202113"/>
            <a:ext cx="29479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800">
                <a:solidFill>
                  <a:srgbClr val="00B0F0"/>
                </a:solidFill>
              </a:rPr>
              <a:t>odsječak pravca na </a:t>
            </a:r>
            <a:r>
              <a:rPr lang="hr-HR" altLang="sr-Latn-RS" sz="2800" i="1">
                <a:solidFill>
                  <a:srgbClr val="00B0F0"/>
                </a:solidFill>
              </a:rPr>
              <a:t>y</a:t>
            </a:r>
            <a:r>
              <a:rPr lang="hr-HR" altLang="sr-Latn-RS" sz="2800">
                <a:solidFill>
                  <a:srgbClr val="00B0F0"/>
                </a:solidFill>
              </a:rPr>
              <a:t> – osi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ica 40">
            <a:extLst>
              <a:ext uri="{FF2B5EF4-FFF2-40B4-BE49-F238E27FC236}">
                <a16:creationId xmlns:a16="http://schemas.microsoft.com/office/drawing/2014/main" id="{D8B70464-82BE-4EF2-BA79-49CB7DEFEAAE}"/>
              </a:ext>
            </a:extLst>
          </p:cNvPr>
          <p:cNvGraphicFramePr>
            <a:graphicFrameLocks noGrp="1"/>
          </p:cNvGraphicFramePr>
          <p:nvPr/>
        </p:nvGraphicFramePr>
        <p:xfrm>
          <a:off x="4419600" y="1498600"/>
          <a:ext cx="3959225" cy="50450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214" name="TekstniOkvir 1">
            <a:extLst>
              <a:ext uri="{FF2B5EF4-FFF2-40B4-BE49-F238E27FC236}">
                <a16:creationId xmlns:a16="http://schemas.microsoft.com/office/drawing/2014/main" id="{F97280B0-BE7C-4121-9143-5994F59E8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01613"/>
            <a:ext cx="4297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Nacrtajmo pravce: </a:t>
            </a:r>
          </a:p>
        </p:txBody>
      </p:sp>
      <p:grpSp>
        <p:nvGrpSpPr>
          <p:cNvPr id="2" name="Grupa 2">
            <a:extLst>
              <a:ext uri="{FF2B5EF4-FFF2-40B4-BE49-F238E27FC236}">
                <a16:creationId xmlns:a16="http://schemas.microsoft.com/office/drawing/2014/main" id="{E7964397-9513-47E5-B8AF-1F44A96B18AE}"/>
              </a:ext>
            </a:extLst>
          </p:cNvPr>
          <p:cNvGrpSpPr>
            <a:grpSpLocks/>
          </p:cNvGrpSpPr>
          <p:nvPr/>
        </p:nvGrpSpPr>
        <p:grpSpPr bwMode="auto">
          <a:xfrm>
            <a:off x="4514850" y="1365250"/>
            <a:ext cx="4038600" cy="4979988"/>
            <a:chOff x="1673228" y="574528"/>
            <a:chExt cx="4038105" cy="4978919"/>
          </a:xfrm>
        </p:grpSpPr>
        <p:sp>
          <p:nvSpPr>
            <p:cNvPr id="1290" name="Line 6">
              <a:extLst>
                <a:ext uri="{FF2B5EF4-FFF2-40B4-BE49-F238E27FC236}">
                  <a16:creationId xmlns:a16="http://schemas.microsoft.com/office/drawing/2014/main" id="{93F1FAB5-BA58-4471-BA64-3A2308740F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4419" y="621447"/>
              <a:ext cx="1588" cy="493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91" name="Line 9">
              <a:extLst>
                <a:ext uri="{FF2B5EF4-FFF2-40B4-BE49-F238E27FC236}">
                  <a16:creationId xmlns:a16="http://schemas.microsoft.com/office/drawing/2014/main" id="{35EB984C-8554-455A-89D1-F27F7C46F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429218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92" name="Line 10">
              <a:extLst>
                <a:ext uri="{FF2B5EF4-FFF2-40B4-BE49-F238E27FC236}">
                  <a16:creationId xmlns:a16="http://schemas.microsoft.com/office/drawing/2014/main" id="{46AEB30C-BC2C-4045-AB7D-16A3833E7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79513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93" name="Line 12">
              <a:extLst>
                <a:ext uri="{FF2B5EF4-FFF2-40B4-BE49-F238E27FC236}">
                  <a16:creationId xmlns:a16="http://schemas.microsoft.com/office/drawing/2014/main" id="{13A35BAB-3E68-47D8-941A-6E9035E61A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15153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94" name="Line 13">
              <a:extLst>
                <a:ext uri="{FF2B5EF4-FFF2-40B4-BE49-F238E27FC236}">
                  <a16:creationId xmlns:a16="http://schemas.microsoft.com/office/drawing/2014/main" id="{BCB82CD5-2B35-496D-A994-8DE2641637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51110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95" name="Line 15">
              <a:extLst>
                <a:ext uri="{FF2B5EF4-FFF2-40B4-BE49-F238E27FC236}">
                  <a16:creationId xmlns:a16="http://schemas.microsoft.com/office/drawing/2014/main" id="{C7B04BC1-622D-4A09-9419-ED1A3B3F4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872257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96" name="Line 16">
              <a:extLst>
                <a:ext uri="{FF2B5EF4-FFF2-40B4-BE49-F238E27FC236}">
                  <a16:creationId xmlns:a16="http://schemas.microsoft.com/office/drawing/2014/main" id="{B4EB5256-1ECA-4452-9812-A87E27F26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6319" y="3231033"/>
              <a:ext cx="85725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97" name="Line 17">
              <a:extLst>
                <a:ext uri="{FF2B5EF4-FFF2-40B4-BE49-F238E27FC236}">
                  <a16:creationId xmlns:a16="http://schemas.microsoft.com/office/drawing/2014/main" id="{E2554436-D858-421D-B773-73CE843464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592983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98" name="Line 18">
              <a:extLst>
                <a:ext uri="{FF2B5EF4-FFF2-40B4-BE49-F238E27FC236}">
                  <a16:creationId xmlns:a16="http://schemas.microsoft.com/office/drawing/2014/main" id="{53518FF0-1821-432D-B0D7-B7298C274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95414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99" name="Line 20">
              <a:extLst>
                <a:ext uri="{FF2B5EF4-FFF2-40B4-BE49-F238E27FC236}">
                  <a16:creationId xmlns:a16="http://schemas.microsoft.com/office/drawing/2014/main" id="{83DEB7CB-B49B-406E-8CFF-BA197B33E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31291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00" name="Line 21">
              <a:extLst>
                <a:ext uri="{FF2B5EF4-FFF2-40B4-BE49-F238E27FC236}">
                  <a16:creationId xmlns:a16="http://schemas.microsoft.com/office/drawing/2014/main" id="{008D4F88-7D18-457A-BC16-C6AACB0858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672485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01" name="Line 23">
              <a:extLst>
                <a:ext uri="{FF2B5EF4-FFF2-40B4-BE49-F238E27FC236}">
                  <a16:creationId xmlns:a16="http://schemas.microsoft.com/office/drawing/2014/main" id="{0D622241-48DC-4441-87C7-8D08968B9A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503364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02" name="Line 43">
              <a:extLst>
                <a:ext uri="{FF2B5EF4-FFF2-40B4-BE49-F238E27FC236}">
                  <a16:creationId xmlns:a16="http://schemas.microsoft.com/office/drawing/2014/main" id="{C0B1F64D-6253-403B-BFF8-C5E572D56E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228" y="3231033"/>
              <a:ext cx="396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03" name="Line 52">
              <a:extLst>
                <a:ext uri="{FF2B5EF4-FFF2-40B4-BE49-F238E27FC236}">
                  <a16:creationId xmlns:a16="http://schemas.microsoft.com/office/drawing/2014/main" id="{7F943256-B237-4DD3-9AF7-6039F74F8C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554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04" name="Line 53">
              <a:extLst>
                <a:ext uri="{FF2B5EF4-FFF2-40B4-BE49-F238E27FC236}">
                  <a16:creationId xmlns:a16="http://schemas.microsoft.com/office/drawing/2014/main" id="{0133CCEB-193A-4355-A739-D32FB27796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12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05" name="Line 54">
              <a:extLst>
                <a:ext uri="{FF2B5EF4-FFF2-40B4-BE49-F238E27FC236}">
                  <a16:creationId xmlns:a16="http://schemas.microsoft.com/office/drawing/2014/main" id="{DC441342-6C45-4ACC-A1C7-7510A9E3D8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3692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06" name="Line 55">
              <a:extLst>
                <a:ext uri="{FF2B5EF4-FFF2-40B4-BE49-F238E27FC236}">
                  <a16:creationId xmlns:a16="http://schemas.microsoft.com/office/drawing/2014/main" id="{22FCB72E-3756-4747-B5A0-604D6B3711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2469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07" name="Line 56">
              <a:extLst>
                <a:ext uri="{FF2B5EF4-FFF2-40B4-BE49-F238E27FC236}">
                  <a16:creationId xmlns:a16="http://schemas.microsoft.com/office/drawing/2014/main" id="{2E1BBEC2-B614-4858-AF54-5EF4285CDB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4419" y="3192933"/>
              <a:ext cx="1588" cy="14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08" name="Line 57">
              <a:extLst>
                <a:ext uri="{FF2B5EF4-FFF2-40B4-BE49-F238E27FC236}">
                  <a16:creationId xmlns:a16="http://schemas.microsoft.com/office/drawing/2014/main" id="{C14B0F06-FC64-4CFF-847D-51DEA8146F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98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09" name="Line 58">
              <a:extLst>
                <a:ext uri="{FF2B5EF4-FFF2-40B4-BE49-F238E27FC236}">
                  <a16:creationId xmlns:a16="http://schemas.microsoft.com/office/drawing/2014/main" id="{941F0446-2A79-4AB8-9584-0D9BF10375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355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10" name="Line 59">
              <a:extLst>
                <a:ext uri="{FF2B5EF4-FFF2-40B4-BE49-F238E27FC236}">
                  <a16:creationId xmlns:a16="http://schemas.microsoft.com/office/drawing/2014/main" id="{B1FCA320-FF47-4F3E-9370-7CAAD9ECA8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709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11" name="Oval 86">
              <a:extLst>
                <a:ext uri="{FF2B5EF4-FFF2-40B4-BE49-F238E27FC236}">
                  <a16:creationId xmlns:a16="http://schemas.microsoft.com/office/drawing/2014/main" id="{F8BD39D7-AF4B-41DD-A08C-2655275A8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5843" y="3202457"/>
              <a:ext cx="54000" cy="5400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1312" name="Rectangle 62">
              <a:extLst>
                <a:ext uri="{FF2B5EF4-FFF2-40B4-BE49-F238E27FC236}">
                  <a16:creationId xmlns:a16="http://schemas.microsoft.com/office/drawing/2014/main" id="{38539A97-83C8-4AB3-B069-A61838FD3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856" y="33024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313" name="Rectangle 62">
              <a:extLst>
                <a:ext uri="{FF2B5EF4-FFF2-40B4-BE49-F238E27FC236}">
                  <a16:creationId xmlns:a16="http://schemas.microsoft.com/office/drawing/2014/main" id="{2C5CE848-EB9B-4805-A4C4-6405DB62D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2938" y="27690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0070C0"/>
                  </a:solidFill>
                </a:rPr>
                <a:t>1</a:t>
              </a:r>
            </a:p>
          </p:txBody>
        </p:sp>
        <p:sp>
          <p:nvSpPr>
            <p:cNvPr id="1314" name="TekstniOkvir 27">
              <a:extLst>
                <a:ext uri="{FF2B5EF4-FFF2-40B4-BE49-F238E27FC236}">
                  <a16:creationId xmlns:a16="http://schemas.microsoft.com/office/drawing/2014/main" id="{FD187D86-EB24-44B5-884C-DAD228E467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133" y="3257131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x</a:t>
              </a:r>
            </a:p>
          </p:txBody>
        </p:sp>
        <p:sp>
          <p:nvSpPr>
            <p:cNvPr id="1315" name="TekstniOkvir 28">
              <a:extLst>
                <a:ext uri="{FF2B5EF4-FFF2-40B4-BE49-F238E27FC236}">
                  <a16:creationId xmlns:a16="http://schemas.microsoft.com/office/drawing/2014/main" id="{E72B9D85-5A18-46A0-9792-3BCFD1B3C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0846" y="574528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y</a:t>
              </a:r>
            </a:p>
          </p:txBody>
        </p:sp>
      </p:grpSp>
      <p:graphicFrame>
        <p:nvGraphicFramePr>
          <p:cNvPr id="30" name="Object 382">
            <a:extLst>
              <a:ext uri="{FF2B5EF4-FFF2-40B4-BE49-F238E27FC236}">
                <a16:creationId xmlns:a16="http://schemas.microsoft.com/office/drawing/2014/main" id="{D9981633-4040-476F-A697-237146FC2F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363" y="982663"/>
          <a:ext cx="12192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865" imgH="266584" progId="">
                  <p:embed/>
                </p:oleObj>
              </mc:Choice>
              <mc:Fallback>
                <p:oleObj name="Equation" r:id="rId2" imgW="1002865" imgH="266584" progId="">
                  <p:embed/>
                  <p:pic>
                    <p:nvPicPr>
                      <p:cNvPr id="0" name="Object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982663"/>
                        <a:ext cx="12192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Tablica 30">
            <a:extLst>
              <a:ext uri="{FF2B5EF4-FFF2-40B4-BE49-F238E27FC236}">
                <a16:creationId xmlns:a16="http://schemas.microsoft.com/office/drawing/2014/main" id="{D2A14489-A47E-4EFA-AF2A-54105AA92F01}"/>
              </a:ext>
            </a:extLst>
          </p:cNvPr>
          <p:cNvGraphicFramePr>
            <a:graphicFrameLocks noGrp="1"/>
          </p:cNvGraphicFramePr>
          <p:nvPr/>
        </p:nvGraphicFramePr>
        <p:xfrm>
          <a:off x="520700" y="1349375"/>
          <a:ext cx="2705100" cy="742950"/>
        </p:xfrm>
        <a:graphic>
          <a:graphicData uri="http://schemas.openxmlformats.org/drawingml/2006/table">
            <a:tbl>
              <a:tblPr/>
              <a:tblGrid>
                <a:gridCol w="100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Object 383">
            <a:extLst>
              <a:ext uri="{FF2B5EF4-FFF2-40B4-BE49-F238E27FC236}">
                <a16:creationId xmlns:a16="http://schemas.microsoft.com/office/drawing/2014/main" id="{4F347CAE-A3C3-4ACE-90F9-652AA0D5DB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5438" y="1790700"/>
          <a:ext cx="977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476" imgH="266584" progId="">
                  <p:embed/>
                </p:oleObj>
              </mc:Choice>
              <mc:Fallback>
                <p:oleObj name="Equation" r:id="rId4" imgW="977476" imgH="266584" progId="">
                  <p:embed/>
                  <p:pic>
                    <p:nvPicPr>
                      <p:cNvPr id="0" name="Object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8" y="1790700"/>
                        <a:ext cx="977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Pravokutnik 32">
            <a:extLst>
              <a:ext uri="{FF2B5EF4-FFF2-40B4-BE49-F238E27FC236}">
                <a16:creationId xmlns:a16="http://schemas.microsoft.com/office/drawing/2014/main" id="{FA2F82CE-B56C-47EE-9406-27B51D01E84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33538" y="1730375"/>
            <a:ext cx="338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id="{DE269446-7F2E-4A3A-A7B9-21DB0C21A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150" y="173037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id="{D2AC2D73-8CC0-46DB-9B6C-78C1F6445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0" y="173037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1</a:t>
            </a:r>
          </a:p>
        </p:txBody>
      </p:sp>
      <p:cxnSp>
        <p:nvCxnSpPr>
          <p:cNvPr id="36" name="Ravni poveznik 35">
            <a:extLst>
              <a:ext uri="{FF2B5EF4-FFF2-40B4-BE49-F238E27FC236}">
                <a16:creationId xmlns:a16="http://schemas.microsoft.com/office/drawing/2014/main" id="{6ACFE1ED-B7B5-4412-9F88-F0BD0E297C24}"/>
              </a:ext>
            </a:extLst>
          </p:cNvPr>
          <p:cNvCxnSpPr/>
          <p:nvPr/>
        </p:nvCxnSpPr>
        <p:spPr>
          <a:xfrm rot="5400000">
            <a:off x="3580607" y="2526506"/>
            <a:ext cx="5143500" cy="25669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a 36">
            <a:extLst>
              <a:ext uri="{FF2B5EF4-FFF2-40B4-BE49-F238E27FC236}">
                <a16:creationId xmlns:a16="http://schemas.microsoft.com/office/drawing/2014/main" id="{21C1CB21-8400-4B93-B31E-C317728B67AC}"/>
              </a:ext>
            </a:extLst>
          </p:cNvPr>
          <p:cNvSpPr/>
          <p:nvPr/>
        </p:nvSpPr>
        <p:spPr>
          <a:xfrm>
            <a:off x="6546850" y="2906713"/>
            <a:ext cx="71438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8" name="Elipsa 37">
            <a:extLst>
              <a:ext uri="{FF2B5EF4-FFF2-40B4-BE49-F238E27FC236}">
                <a16:creationId xmlns:a16="http://schemas.microsoft.com/office/drawing/2014/main" id="{2569EB70-58FF-4285-B058-3F37C8163227}"/>
              </a:ext>
            </a:extLst>
          </p:cNvPr>
          <p:cNvSpPr/>
          <p:nvPr/>
        </p:nvSpPr>
        <p:spPr>
          <a:xfrm>
            <a:off x="6194425" y="3624263"/>
            <a:ext cx="71438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3FC9D0BD-C0A1-4884-A4E6-D2659CA46C0A}"/>
              </a:ext>
            </a:extLst>
          </p:cNvPr>
          <p:cNvSpPr txBox="1">
            <a:spLocks noChangeArrowheads="1"/>
          </p:cNvSpPr>
          <p:nvPr/>
        </p:nvSpPr>
        <p:spPr bwMode="auto">
          <a:xfrm rot="-3840000">
            <a:off x="6293643" y="1380332"/>
            <a:ext cx="1604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2 x + 1</a:t>
            </a: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98D86D98-9516-488B-9305-C04CB48C69BC}"/>
              </a:ext>
            </a:extLst>
          </p:cNvPr>
          <p:cNvSpPr/>
          <p:nvPr/>
        </p:nvSpPr>
        <p:spPr>
          <a:xfrm>
            <a:off x="5819775" y="4352925"/>
            <a:ext cx="73025" cy="71438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42" name="Object 384">
            <a:extLst>
              <a:ext uri="{FF2B5EF4-FFF2-40B4-BE49-F238E27FC236}">
                <a16:creationId xmlns:a16="http://schemas.microsoft.com/office/drawing/2014/main" id="{AABBA4E2-25DA-48AB-BF21-35A5C34E3A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6725" y="2568575"/>
          <a:ext cx="128111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266400" progId="">
                  <p:embed/>
                </p:oleObj>
              </mc:Choice>
              <mc:Fallback>
                <p:oleObj name="Equation" r:id="rId6" imgW="1054080" imgH="266400" progId="">
                  <p:embed/>
                  <p:pic>
                    <p:nvPicPr>
                      <p:cNvPr id="0" name="Object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2568575"/>
                        <a:ext cx="1281113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Tablica 42">
            <a:extLst>
              <a:ext uri="{FF2B5EF4-FFF2-40B4-BE49-F238E27FC236}">
                <a16:creationId xmlns:a16="http://schemas.microsoft.com/office/drawing/2014/main" id="{3B9D31E7-7AEB-4291-9FC7-8A8AAA26A9CB}"/>
              </a:ext>
            </a:extLst>
          </p:cNvPr>
          <p:cNvGraphicFramePr>
            <a:graphicFrameLocks noGrp="1"/>
          </p:cNvGraphicFramePr>
          <p:nvPr/>
        </p:nvGraphicFramePr>
        <p:xfrm>
          <a:off x="569913" y="2924175"/>
          <a:ext cx="2705100" cy="742950"/>
        </p:xfrm>
        <a:graphic>
          <a:graphicData uri="http://schemas.openxmlformats.org/drawingml/2006/table">
            <a:tbl>
              <a:tblPr/>
              <a:tblGrid>
                <a:gridCol w="1011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4" name="Object 385">
            <a:extLst>
              <a:ext uri="{FF2B5EF4-FFF2-40B4-BE49-F238E27FC236}">
                <a16:creationId xmlns:a16="http://schemas.microsoft.com/office/drawing/2014/main" id="{722BB4F4-2AD6-4001-8223-D01F54110E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" y="3365500"/>
          <a:ext cx="1028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254" imgH="266584" progId="">
                  <p:embed/>
                </p:oleObj>
              </mc:Choice>
              <mc:Fallback>
                <p:oleObj name="Equation" r:id="rId8" imgW="1028254" imgH="266584" progId="">
                  <p:embed/>
                  <p:pic>
                    <p:nvPicPr>
                      <p:cNvPr id="0" name="Object 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3365500"/>
                        <a:ext cx="1028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Pravokutnik 44">
            <a:extLst>
              <a:ext uri="{FF2B5EF4-FFF2-40B4-BE49-F238E27FC236}">
                <a16:creationId xmlns:a16="http://schemas.microsoft.com/office/drawing/2014/main" id="{4373B0FE-333D-485C-8455-2D0DCCEC2C6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01788" y="3305175"/>
            <a:ext cx="4937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–2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5EDB38EB-C549-4BE1-A199-D2CC65FC5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5363" y="3305175"/>
            <a:ext cx="312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47" name="Pravokutnik 46">
            <a:extLst>
              <a:ext uri="{FF2B5EF4-FFF2-40B4-BE49-F238E27FC236}">
                <a16:creationId xmlns:a16="http://schemas.microsoft.com/office/drawing/2014/main" id="{4C45F9AC-6352-4795-B8CF-2CC297FB2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305175"/>
            <a:ext cx="312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2</a:t>
            </a:r>
          </a:p>
        </p:txBody>
      </p:sp>
      <p:cxnSp>
        <p:nvCxnSpPr>
          <p:cNvPr id="48" name="Ravni poveznik 47">
            <a:extLst>
              <a:ext uri="{FF2B5EF4-FFF2-40B4-BE49-F238E27FC236}">
                <a16:creationId xmlns:a16="http://schemas.microsoft.com/office/drawing/2014/main" id="{CB18F999-1777-4A1D-8E9D-F6DA4FBC9EF2}"/>
              </a:ext>
            </a:extLst>
          </p:cNvPr>
          <p:cNvCxnSpPr/>
          <p:nvPr/>
        </p:nvCxnSpPr>
        <p:spPr>
          <a:xfrm rot="5400000">
            <a:off x="3928269" y="2883694"/>
            <a:ext cx="5143500" cy="25669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lipsa 48">
            <a:extLst>
              <a:ext uri="{FF2B5EF4-FFF2-40B4-BE49-F238E27FC236}">
                <a16:creationId xmlns:a16="http://schemas.microsoft.com/office/drawing/2014/main" id="{94046E32-B092-49CC-B78F-795F6F3D042D}"/>
              </a:ext>
            </a:extLst>
          </p:cNvPr>
          <p:cNvSpPr/>
          <p:nvPr/>
        </p:nvSpPr>
        <p:spPr>
          <a:xfrm>
            <a:off x="6894513" y="3275013"/>
            <a:ext cx="71437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A3D762EB-E333-4D9B-9C9B-094511262297}"/>
              </a:ext>
            </a:extLst>
          </p:cNvPr>
          <p:cNvSpPr/>
          <p:nvPr/>
        </p:nvSpPr>
        <p:spPr>
          <a:xfrm>
            <a:off x="6542088" y="3981450"/>
            <a:ext cx="71437" cy="71438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200C1B1E-D61D-4AAF-9937-07AEE5BC525E}"/>
              </a:ext>
            </a:extLst>
          </p:cNvPr>
          <p:cNvSpPr txBox="1">
            <a:spLocks noChangeArrowheads="1"/>
          </p:cNvSpPr>
          <p:nvPr/>
        </p:nvSpPr>
        <p:spPr bwMode="auto">
          <a:xfrm rot="-3840000">
            <a:off x="6641307" y="1737519"/>
            <a:ext cx="1604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2 x – 2</a:t>
            </a:r>
          </a:p>
        </p:txBody>
      </p:sp>
      <p:sp>
        <p:nvSpPr>
          <p:cNvPr id="52" name="Elipsa 51">
            <a:extLst>
              <a:ext uri="{FF2B5EF4-FFF2-40B4-BE49-F238E27FC236}">
                <a16:creationId xmlns:a16="http://schemas.microsoft.com/office/drawing/2014/main" id="{1F65FDB8-4A25-4B08-818B-337C2ABD3E44}"/>
              </a:ext>
            </a:extLst>
          </p:cNvPr>
          <p:cNvSpPr/>
          <p:nvPr/>
        </p:nvSpPr>
        <p:spPr>
          <a:xfrm>
            <a:off x="6188075" y="4700588"/>
            <a:ext cx="73025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53" name="Object 386">
            <a:extLst>
              <a:ext uri="{FF2B5EF4-FFF2-40B4-BE49-F238E27FC236}">
                <a16:creationId xmlns:a16="http://schemas.microsoft.com/office/drawing/2014/main" id="{CB27E350-EF2C-48C5-9FC5-CD8DBAAFBA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938" y="4271963"/>
          <a:ext cx="128111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3643" imgH="266584" progId="">
                  <p:embed/>
                </p:oleObj>
              </mc:Choice>
              <mc:Fallback>
                <p:oleObj name="Equation" r:id="rId10" imgW="1053643" imgH="266584" progId="">
                  <p:embed/>
                  <p:pic>
                    <p:nvPicPr>
                      <p:cNvPr id="0" name="Object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8" y="4271963"/>
                        <a:ext cx="1281112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Tablica 53">
            <a:extLst>
              <a:ext uri="{FF2B5EF4-FFF2-40B4-BE49-F238E27FC236}">
                <a16:creationId xmlns:a16="http://schemas.microsoft.com/office/drawing/2014/main" id="{04FB643E-5042-48F0-AF11-87CFC3E2A92F}"/>
              </a:ext>
            </a:extLst>
          </p:cNvPr>
          <p:cNvGraphicFramePr>
            <a:graphicFrameLocks noGrp="1"/>
          </p:cNvGraphicFramePr>
          <p:nvPr/>
        </p:nvGraphicFramePr>
        <p:xfrm>
          <a:off x="619125" y="4638675"/>
          <a:ext cx="2706688" cy="742950"/>
        </p:xfrm>
        <a:graphic>
          <a:graphicData uri="http://schemas.openxmlformats.org/drawingml/2006/table">
            <a:tbl>
              <a:tblPr/>
              <a:tblGrid>
                <a:gridCol w="1011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–2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5" name="Object 387">
            <a:extLst>
              <a:ext uri="{FF2B5EF4-FFF2-40B4-BE49-F238E27FC236}">
                <a16:creationId xmlns:a16="http://schemas.microsoft.com/office/drawing/2014/main" id="{A601DE29-5C66-4911-94C5-981B9D749D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050" y="5080000"/>
          <a:ext cx="1028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8254" imgH="266584" progId="">
                  <p:embed/>
                </p:oleObj>
              </mc:Choice>
              <mc:Fallback>
                <p:oleObj name="Equation" r:id="rId12" imgW="1028254" imgH="266584" progId="">
                  <p:embed/>
                  <p:pic>
                    <p:nvPicPr>
                      <p:cNvPr id="0" name="Object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5080000"/>
                        <a:ext cx="1028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Pravokutnik 55">
            <a:extLst>
              <a:ext uri="{FF2B5EF4-FFF2-40B4-BE49-F238E27FC236}">
                <a16:creationId xmlns:a16="http://schemas.microsoft.com/office/drawing/2014/main" id="{BC09F58D-BEE1-4EF1-B457-9E2C773E174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51000" y="5019675"/>
            <a:ext cx="495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57" name="Pravokutnik 56">
            <a:extLst>
              <a:ext uri="{FF2B5EF4-FFF2-40B4-BE49-F238E27FC236}">
                <a16:creationId xmlns:a16="http://schemas.microsoft.com/office/drawing/2014/main" id="{C2F9F3C5-F263-4106-B302-D98F31234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6163" y="5019675"/>
            <a:ext cx="312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58" name="Pravokutnik 57">
            <a:extLst>
              <a:ext uri="{FF2B5EF4-FFF2-40B4-BE49-F238E27FC236}">
                <a16:creationId xmlns:a16="http://schemas.microsoft.com/office/drawing/2014/main" id="{5AD90020-22FC-4D19-B931-7F4D8381B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2425" y="5019675"/>
            <a:ext cx="312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1</a:t>
            </a:r>
          </a:p>
        </p:txBody>
      </p:sp>
      <p:cxnSp>
        <p:nvCxnSpPr>
          <p:cNvPr id="59" name="Ravni poveznik 58">
            <a:extLst>
              <a:ext uri="{FF2B5EF4-FFF2-40B4-BE49-F238E27FC236}">
                <a16:creationId xmlns:a16="http://schemas.microsoft.com/office/drawing/2014/main" id="{2DE8EB22-D2E7-452B-9818-921A0E9F47B0}"/>
              </a:ext>
            </a:extLst>
          </p:cNvPr>
          <p:cNvCxnSpPr/>
          <p:nvPr/>
        </p:nvCxnSpPr>
        <p:spPr>
          <a:xfrm rot="5400000">
            <a:off x="3221832" y="1805781"/>
            <a:ext cx="5143500" cy="25669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Elipsa 59">
            <a:extLst>
              <a:ext uri="{FF2B5EF4-FFF2-40B4-BE49-F238E27FC236}">
                <a16:creationId xmlns:a16="http://schemas.microsoft.com/office/drawing/2014/main" id="{509BB603-56FC-42BD-A452-BB0C4BCE4E39}"/>
              </a:ext>
            </a:extLst>
          </p:cNvPr>
          <p:cNvSpPr/>
          <p:nvPr/>
        </p:nvSpPr>
        <p:spPr>
          <a:xfrm>
            <a:off x="6188075" y="2187575"/>
            <a:ext cx="71438" cy="71438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1" name="Elipsa 60">
            <a:extLst>
              <a:ext uri="{FF2B5EF4-FFF2-40B4-BE49-F238E27FC236}">
                <a16:creationId xmlns:a16="http://schemas.microsoft.com/office/drawing/2014/main" id="{FE036882-2852-4509-8495-E319FDC85625}"/>
              </a:ext>
            </a:extLst>
          </p:cNvPr>
          <p:cNvSpPr/>
          <p:nvPr/>
        </p:nvSpPr>
        <p:spPr>
          <a:xfrm>
            <a:off x="5835650" y="2903538"/>
            <a:ext cx="71438" cy="73025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2" name="TekstniOkvir 61">
            <a:extLst>
              <a:ext uri="{FF2B5EF4-FFF2-40B4-BE49-F238E27FC236}">
                <a16:creationId xmlns:a16="http://schemas.microsoft.com/office/drawing/2014/main" id="{C0A7FB45-48B2-493E-8B0C-36A4EF30DACC}"/>
              </a:ext>
            </a:extLst>
          </p:cNvPr>
          <p:cNvSpPr txBox="1">
            <a:spLocks noChangeArrowheads="1"/>
          </p:cNvSpPr>
          <p:nvPr/>
        </p:nvSpPr>
        <p:spPr bwMode="auto">
          <a:xfrm rot="-3840000">
            <a:off x="5934869" y="659606"/>
            <a:ext cx="1606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2 x + 5</a:t>
            </a:r>
          </a:p>
        </p:txBody>
      </p:sp>
      <p:sp>
        <p:nvSpPr>
          <p:cNvPr id="63" name="Elipsa 62">
            <a:extLst>
              <a:ext uri="{FF2B5EF4-FFF2-40B4-BE49-F238E27FC236}">
                <a16:creationId xmlns:a16="http://schemas.microsoft.com/office/drawing/2014/main" id="{F852AD7B-EC4C-49AD-8200-89B858B5FA26}"/>
              </a:ext>
            </a:extLst>
          </p:cNvPr>
          <p:cNvSpPr/>
          <p:nvPr/>
        </p:nvSpPr>
        <p:spPr>
          <a:xfrm>
            <a:off x="5462588" y="3632200"/>
            <a:ext cx="71437" cy="73025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4" name="TekstniOkvir 63">
            <a:extLst>
              <a:ext uri="{FF2B5EF4-FFF2-40B4-BE49-F238E27FC236}">
                <a16:creationId xmlns:a16="http://schemas.microsoft.com/office/drawing/2014/main" id="{91D43DF0-94F3-4583-86F8-8D7183AFC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5" y="5549900"/>
            <a:ext cx="3051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>
                <a:solidFill>
                  <a:srgbClr val="FF0000"/>
                </a:solidFill>
              </a:rPr>
              <a:t>Pravci imaju isti nagib </a:t>
            </a:r>
          </a:p>
          <a:p>
            <a:pPr algn="ctr" eaLnBrk="1" hangingPunct="1"/>
            <a:r>
              <a:rPr lang="hr-HR" altLang="sr-Latn-RS" b="1" i="1">
                <a:solidFill>
                  <a:srgbClr val="FF0000"/>
                </a:solidFill>
              </a:rPr>
              <a:t>a</a:t>
            </a:r>
            <a:r>
              <a:rPr lang="hr-HR" altLang="sr-Latn-RS" b="1">
                <a:solidFill>
                  <a:srgbClr val="FF0000"/>
                </a:solidFill>
              </a:rPr>
              <a:t> = 2</a:t>
            </a:r>
          </a:p>
        </p:txBody>
      </p:sp>
      <p:sp>
        <p:nvSpPr>
          <p:cNvPr id="65" name="Elipsa 64">
            <a:extLst>
              <a:ext uri="{FF2B5EF4-FFF2-40B4-BE49-F238E27FC236}">
                <a16:creationId xmlns:a16="http://schemas.microsoft.com/office/drawing/2014/main" id="{1FAAE295-DEFC-4E30-BA8A-9B6EE6CB14B1}"/>
              </a:ext>
            </a:extLst>
          </p:cNvPr>
          <p:cNvSpPr/>
          <p:nvPr/>
        </p:nvSpPr>
        <p:spPr>
          <a:xfrm>
            <a:off x="819150" y="812800"/>
            <a:ext cx="214313" cy="606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6" name="Elipsa 65">
            <a:extLst>
              <a:ext uri="{FF2B5EF4-FFF2-40B4-BE49-F238E27FC236}">
                <a16:creationId xmlns:a16="http://schemas.microsoft.com/office/drawing/2014/main" id="{8EBC0E6B-332D-466A-949A-0620BA3B47CA}"/>
              </a:ext>
            </a:extLst>
          </p:cNvPr>
          <p:cNvSpPr/>
          <p:nvPr/>
        </p:nvSpPr>
        <p:spPr>
          <a:xfrm>
            <a:off x="915988" y="2382838"/>
            <a:ext cx="215900" cy="606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7" name="Elipsa 66">
            <a:extLst>
              <a:ext uri="{FF2B5EF4-FFF2-40B4-BE49-F238E27FC236}">
                <a16:creationId xmlns:a16="http://schemas.microsoft.com/office/drawing/2014/main" id="{5C1627F2-3F39-4752-82AD-6AA37812E223}"/>
              </a:ext>
            </a:extLst>
          </p:cNvPr>
          <p:cNvSpPr/>
          <p:nvPr/>
        </p:nvSpPr>
        <p:spPr>
          <a:xfrm>
            <a:off x="981075" y="4087813"/>
            <a:ext cx="215900" cy="606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8" name="Elipsa 67">
            <a:extLst>
              <a:ext uri="{FF2B5EF4-FFF2-40B4-BE49-F238E27FC236}">
                <a16:creationId xmlns:a16="http://schemas.microsoft.com/office/drawing/2014/main" id="{8153A560-DC0F-47E3-B3BF-A9602DA5786A}"/>
              </a:ext>
            </a:extLst>
          </p:cNvPr>
          <p:cNvSpPr/>
          <p:nvPr/>
        </p:nvSpPr>
        <p:spPr>
          <a:xfrm rot="-4080000">
            <a:off x="6502401" y="768350"/>
            <a:ext cx="215900" cy="606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9" name="Elipsa 68">
            <a:extLst>
              <a:ext uri="{FF2B5EF4-FFF2-40B4-BE49-F238E27FC236}">
                <a16:creationId xmlns:a16="http://schemas.microsoft.com/office/drawing/2014/main" id="{BA3D67BA-52EF-482E-8F79-F0BD4AF3272B}"/>
              </a:ext>
            </a:extLst>
          </p:cNvPr>
          <p:cNvSpPr/>
          <p:nvPr/>
        </p:nvSpPr>
        <p:spPr>
          <a:xfrm rot="-4080000">
            <a:off x="6900863" y="1517650"/>
            <a:ext cx="215900" cy="606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0" name="Elipsa 69">
            <a:extLst>
              <a:ext uri="{FF2B5EF4-FFF2-40B4-BE49-F238E27FC236}">
                <a16:creationId xmlns:a16="http://schemas.microsoft.com/office/drawing/2014/main" id="{54D87173-90ED-4E42-A9F6-4A56CFAFB83D}"/>
              </a:ext>
            </a:extLst>
          </p:cNvPr>
          <p:cNvSpPr/>
          <p:nvPr/>
        </p:nvSpPr>
        <p:spPr>
          <a:xfrm rot="-4080000">
            <a:off x="7291388" y="1897062"/>
            <a:ext cx="215900" cy="606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C3C58BD9-9BC9-49D3-A2A7-BB12A56C8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8" y="6280150"/>
            <a:ext cx="4067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>
                <a:solidFill>
                  <a:srgbClr val="FF0000"/>
                </a:solidFill>
              </a:rPr>
              <a:t>Pravci su međusobno usporedni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 animBg="1"/>
      <p:bldP spid="38" grpId="0" animBg="1"/>
      <p:bldP spid="39" grpId="0"/>
      <p:bldP spid="40" grpId="0" animBg="1"/>
      <p:bldP spid="45" grpId="0"/>
      <p:bldP spid="46" grpId="0"/>
      <p:bldP spid="47" grpId="0"/>
      <p:bldP spid="49" grpId="0" animBg="1"/>
      <p:bldP spid="50" grpId="0" animBg="1"/>
      <p:bldP spid="51" grpId="0"/>
      <p:bldP spid="52" grpId="0" animBg="1"/>
      <p:bldP spid="56" grpId="0"/>
      <p:bldP spid="57" grpId="0"/>
      <p:bldP spid="58" grpId="0"/>
      <p:bldP spid="60" grpId="0" animBg="1"/>
      <p:bldP spid="61" grpId="0" animBg="1"/>
      <p:bldP spid="62" grpId="0"/>
      <p:bldP spid="63" grpId="0" animBg="1"/>
      <p:bldP spid="64" grpId="0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kstniOkvir 62">
            <a:extLst>
              <a:ext uri="{FF2B5EF4-FFF2-40B4-BE49-F238E27FC236}">
                <a16:creationId xmlns:a16="http://schemas.microsoft.com/office/drawing/2014/main" id="{CFD569CF-4E7C-407A-B564-61DC6C1A8E7D}"/>
              </a:ext>
            </a:extLst>
          </p:cNvPr>
          <p:cNvSpPr txBox="1">
            <a:spLocks noChangeArrowheads="1"/>
          </p:cNvSpPr>
          <p:nvPr/>
        </p:nvSpPr>
        <p:spPr bwMode="auto">
          <a:xfrm rot="4282642">
            <a:off x="5981700" y="5113338"/>
            <a:ext cx="16049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– 3x – 4</a:t>
            </a:r>
          </a:p>
        </p:txBody>
      </p:sp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5D7338C5-D15B-4188-AA03-4288B3A9D084}"/>
              </a:ext>
            </a:extLst>
          </p:cNvPr>
          <p:cNvGraphicFramePr>
            <a:graphicFrameLocks noGrp="1"/>
          </p:cNvGraphicFramePr>
          <p:nvPr/>
        </p:nvGraphicFramePr>
        <p:xfrm>
          <a:off x="4572000" y="757238"/>
          <a:ext cx="3959225" cy="50450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TekstniOkvir 2">
            <a:extLst>
              <a:ext uri="{FF2B5EF4-FFF2-40B4-BE49-F238E27FC236}">
                <a16:creationId xmlns:a16="http://schemas.microsoft.com/office/drawing/2014/main" id="{D9F04BBB-E19E-4ECC-9CD9-06110E2D6965}"/>
              </a:ext>
            </a:extLst>
          </p:cNvPr>
          <p:cNvSpPr txBox="1">
            <a:spLocks noChangeArrowheads="1"/>
          </p:cNvSpPr>
          <p:nvPr/>
        </p:nvSpPr>
        <p:spPr bwMode="auto">
          <a:xfrm rot="4282642">
            <a:off x="6323012" y="4141788"/>
            <a:ext cx="1604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– 3x + 2</a:t>
            </a: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04246B8D-D701-4AF8-AD6C-08C8566BD6CA}"/>
              </a:ext>
            </a:extLst>
          </p:cNvPr>
          <p:cNvGrpSpPr>
            <a:grpSpLocks/>
          </p:cNvGrpSpPr>
          <p:nvPr/>
        </p:nvGrpSpPr>
        <p:grpSpPr bwMode="auto">
          <a:xfrm>
            <a:off x="4667250" y="623888"/>
            <a:ext cx="4038600" cy="4979987"/>
            <a:chOff x="1673228" y="574528"/>
            <a:chExt cx="4038105" cy="4978919"/>
          </a:xfrm>
        </p:grpSpPr>
        <p:sp>
          <p:nvSpPr>
            <p:cNvPr id="2312" name="Line 6">
              <a:extLst>
                <a:ext uri="{FF2B5EF4-FFF2-40B4-BE49-F238E27FC236}">
                  <a16:creationId xmlns:a16="http://schemas.microsoft.com/office/drawing/2014/main" id="{18B68A00-4F3D-45EA-9112-1069D4BCF6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4419" y="621447"/>
              <a:ext cx="1588" cy="493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13" name="Line 9">
              <a:extLst>
                <a:ext uri="{FF2B5EF4-FFF2-40B4-BE49-F238E27FC236}">
                  <a16:creationId xmlns:a16="http://schemas.microsoft.com/office/drawing/2014/main" id="{440A9BA5-7FE7-4C1B-8377-F692A0C2C0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429218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14" name="Line 10">
              <a:extLst>
                <a:ext uri="{FF2B5EF4-FFF2-40B4-BE49-F238E27FC236}">
                  <a16:creationId xmlns:a16="http://schemas.microsoft.com/office/drawing/2014/main" id="{26B98BA8-3888-443A-84E2-345C1BCE4F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79513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15" name="Line 12">
              <a:extLst>
                <a:ext uri="{FF2B5EF4-FFF2-40B4-BE49-F238E27FC236}">
                  <a16:creationId xmlns:a16="http://schemas.microsoft.com/office/drawing/2014/main" id="{F484B19D-CB66-4091-9E03-85CD56572D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15153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16" name="Line 13">
              <a:extLst>
                <a:ext uri="{FF2B5EF4-FFF2-40B4-BE49-F238E27FC236}">
                  <a16:creationId xmlns:a16="http://schemas.microsoft.com/office/drawing/2014/main" id="{7735C359-5E70-44A4-A2DD-D394150C5D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51110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17" name="Line 15">
              <a:extLst>
                <a:ext uri="{FF2B5EF4-FFF2-40B4-BE49-F238E27FC236}">
                  <a16:creationId xmlns:a16="http://schemas.microsoft.com/office/drawing/2014/main" id="{0A6638E1-5DDE-4D43-BF05-7AE89C46F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872257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18" name="Line 16">
              <a:extLst>
                <a:ext uri="{FF2B5EF4-FFF2-40B4-BE49-F238E27FC236}">
                  <a16:creationId xmlns:a16="http://schemas.microsoft.com/office/drawing/2014/main" id="{3E7731F1-613F-4A8F-A282-4E3EC13AA1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6319" y="3231033"/>
              <a:ext cx="85725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19" name="Line 17">
              <a:extLst>
                <a:ext uri="{FF2B5EF4-FFF2-40B4-BE49-F238E27FC236}">
                  <a16:creationId xmlns:a16="http://schemas.microsoft.com/office/drawing/2014/main" id="{B5E91F4C-B57D-4AD7-8376-0C268DEA44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592983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20" name="Line 18">
              <a:extLst>
                <a:ext uri="{FF2B5EF4-FFF2-40B4-BE49-F238E27FC236}">
                  <a16:creationId xmlns:a16="http://schemas.microsoft.com/office/drawing/2014/main" id="{D0121171-0FFB-40BC-82D3-2B4128F35D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95414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21" name="Line 20">
              <a:extLst>
                <a:ext uri="{FF2B5EF4-FFF2-40B4-BE49-F238E27FC236}">
                  <a16:creationId xmlns:a16="http://schemas.microsoft.com/office/drawing/2014/main" id="{D84C21CD-DDDD-45AD-B269-05DBFEB697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31291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22" name="Line 21">
              <a:extLst>
                <a:ext uri="{FF2B5EF4-FFF2-40B4-BE49-F238E27FC236}">
                  <a16:creationId xmlns:a16="http://schemas.microsoft.com/office/drawing/2014/main" id="{67D466FE-B497-4FAB-8773-CF517E70C3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672485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23" name="Line 23">
              <a:extLst>
                <a:ext uri="{FF2B5EF4-FFF2-40B4-BE49-F238E27FC236}">
                  <a16:creationId xmlns:a16="http://schemas.microsoft.com/office/drawing/2014/main" id="{3D8DC5B6-D6BA-4BE9-B838-4597C4C0CD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503364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24" name="Line 43">
              <a:extLst>
                <a:ext uri="{FF2B5EF4-FFF2-40B4-BE49-F238E27FC236}">
                  <a16:creationId xmlns:a16="http://schemas.microsoft.com/office/drawing/2014/main" id="{FD7AC3C9-66EF-46C6-AFBF-CFE35C9765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228" y="3231033"/>
              <a:ext cx="396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25" name="Line 52">
              <a:extLst>
                <a:ext uri="{FF2B5EF4-FFF2-40B4-BE49-F238E27FC236}">
                  <a16:creationId xmlns:a16="http://schemas.microsoft.com/office/drawing/2014/main" id="{EDB3B485-FF37-4D20-A734-4B910B5D6C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554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26" name="Line 53">
              <a:extLst>
                <a:ext uri="{FF2B5EF4-FFF2-40B4-BE49-F238E27FC236}">
                  <a16:creationId xmlns:a16="http://schemas.microsoft.com/office/drawing/2014/main" id="{6520A31E-9BCE-42AE-AF8A-CF9111E680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12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27" name="Line 54">
              <a:extLst>
                <a:ext uri="{FF2B5EF4-FFF2-40B4-BE49-F238E27FC236}">
                  <a16:creationId xmlns:a16="http://schemas.microsoft.com/office/drawing/2014/main" id="{39347B1D-4749-497B-9D9C-D24222A5E6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3692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28" name="Line 55">
              <a:extLst>
                <a:ext uri="{FF2B5EF4-FFF2-40B4-BE49-F238E27FC236}">
                  <a16:creationId xmlns:a16="http://schemas.microsoft.com/office/drawing/2014/main" id="{42B8F116-0C59-456F-B201-A404E3DAB3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2469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29" name="Line 56">
              <a:extLst>
                <a:ext uri="{FF2B5EF4-FFF2-40B4-BE49-F238E27FC236}">
                  <a16:creationId xmlns:a16="http://schemas.microsoft.com/office/drawing/2014/main" id="{659CFCE9-B788-45E4-9943-27788CD452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4419" y="3192933"/>
              <a:ext cx="1588" cy="14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30" name="Line 57">
              <a:extLst>
                <a:ext uri="{FF2B5EF4-FFF2-40B4-BE49-F238E27FC236}">
                  <a16:creationId xmlns:a16="http://schemas.microsoft.com/office/drawing/2014/main" id="{60530461-AD19-41A0-95A6-6EDABF91CD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98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31" name="Line 58">
              <a:extLst>
                <a:ext uri="{FF2B5EF4-FFF2-40B4-BE49-F238E27FC236}">
                  <a16:creationId xmlns:a16="http://schemas.microsoft.com/office/drawing/2014/main" id="{28B085AB-5615-4C6F-B1A8-17822E65D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355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32" name="Line 59">
              <a:extLst>
                <a:ext uri="{FF2B5EF4-FFF2-40B4-BE49-F238E27FC236}">
                  <a16:creationId xmlns:a16="http://schemas.microsoft.com/office/drawing/2014/main" id="{065A3ED3-8B27-4778-BD4B-6373DEA436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709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33" name="Oval 86">
              <a:extLst>
                <a:ext uri="{FF2B5EF4-FFF2-40B4-BE49-F238E27FC236}">
                  <a16:creationId xmlns:a16="http://schemas.microsoft.com/office/drawing/2014/main" id="{B30A6179-9FE1-460D-BB96-A78C5E4D1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5843" y="3202457"/>
              <a:ext cx="54000" cy="5400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2334" name="Rectangle 62">
              <a:extLst>
                <a:ext uri="{FF2B5EF4-FFF2-40B4-BE49-F238E27FC236}">
                  <a16:creationId xmlns:a16="http://schemas.microsoft.com/office/drawing/2014/main" id="{E2426FC3-9B0B-485B-AD01-227B4A237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856" y="33024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335" name="Rectangle 62">
              <a:extLst>
                <a:ext uri="{FF2B5EF4-FFF2-40B4-BE49-F238E27FC236}">
                  <a16:creationId xmlns:a16="http://schemas.microsoft.com/office/drawing/2014/main" id="{FA4C9BDF-BC4D-4646-853F-ED84257D2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2938" y="27690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0070C0"/>
                  </a:solidFill>
                </a:rPr>
                <a:t>1</a:t>
              </a:r>
            </a:p>
          </p:txBody>
        </p:sp>
        <p:sp>
          <p:nvSpPr>
            <p:cNvPr id="2336" name="TekstniOkvir 28">
              <a:extLst>
                <a:ext uri="{FF2B5EF4-FFF2-40B4-BE49-F238E27FC236}">
                  <a16:creationId xmlns:a16="http://schemas.microsoft.com/office/drawing/2014/main" id="{444C445A-A99E-446C-B980-135314B9F4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133" y="3257131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x</a:t>
              </a:r>
            </a:p>
          </p:txBody>
        </p:sp>
        <p:sp>
          <p:nvSpPr>
            <p:cNvPr id="2337" name="TekstniOkvir 29">
              <a:extLst>
                <a:ext uri="{FF2B5EF4-FFF2-40B4-BE49-F238E27FC236}">
                  <a16:creationId xmlns:a16="http://schemas.microsoft.com/office/drawing/2014/main" id="{2DB96F55-F7C7-41BE-ADB6-B2DF1DD20C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0846" y="574528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y</a:t>
              </a:r>
            </a:p>
          </p:txBody>
        </p:sp>
      </p:grpSp>
      <p:graphicFrame>
        <p:nvGraphicFramePr>
          <p:cNvPr id="31" name="Object 386">
            <a:extLst>
              <a:ext uri="{FF2B5EF4-FFF2-40B4-BE49-F238E27FC236}">
                <a16:creationId xmlns:a16="http://schemas.microsoft.com/office/drawing/2014/main" id="{4F06EC43-C4D4-4957-905B-469677F312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000" y="200025"/>
          <a:ext cx="14351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80588" imgH="266584" progId="">
                  <p:embed/>
                </p:oleObj>
              </mc:Choice>
              <mc:Fallback>
                <p:oleObj name="Equation" r:id="rId3" imgW="1180588" imgH="266584" progId="">
                  <p:embed/>
                  <p:pic>
                    <p:nvPicPr>
                      <p:cNvPr id="0" name="Object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200025"/>
                        <a:ext cx="14351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Tablica 31">
            <a:extLst>
              <a:ext uri="{FF2B5EF4-FFF2-40B4-BE49-F238E27FC236}">
                <a16:creationId xmlns:a16="http://schemas.microsoft.com/office/drawing/2014/main" id="{F77160BF-D7FF-4DE9-8A27-3C28AE50FCF0}"/>
              </a:ext>
            </a:extLst>
          </p:cNvPr>
          <p:cNvGraphicFramePr>
            <a:graphicFrameLocks noGrp="1"/>
          </p:cNvGraphicFramePr>
          <p:nvPr/>
        </p:nvGraphicFramePr>
        <p:xfrm>
          <a:off x="677863" y="587375"/>
          <a:ext cx="2706687" cy="742950"/>
        </p:xfrm>
        <a:graphic>
          <a:graphicData uri="http://schemas.openxmlformats.org/drawingml/2006/table">
            <a:tbl>
              <a:tblPr/>
              <a:tblGrid>
                <a:gridCol w="1011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3" name="Object 387">
            <a:extLst>
              <a:ext uri="{FF2B5EF4-FFF2-40B4-BE49-F238E27FC236}">
                <a16:creationId xmlns:a16="http://schemas.microsoft.com/office/drawing/2014/main" id="{0E480587-736D-4E88-B6D2-D944D5A5C0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150" y="1038225"/>
          <a:ext cx="1155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55199" imgH="266584" progId="">
                  <p:embed/>
                </p:oleObj>
              </mc:Choice>
              <mc:Fallback>
                <p:oleObj name="Equation" r:id="rId5" imgW="1155199" imgH="266584" progId="">
                  <p:embed/>
                  <p:pic>
                    <p:nvPicPr>
                      <p:cNvPr id="0" name="Object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" y="1038225"/>
                        <a:ext cx="1155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Pravokutnik 33">
            <a:extLst>
              <a:ext uri="{FF2B5EF4-FFF2-40B4-BE49-F238E27FC236}">
                <a16:creationId xmlns:a16="http://schemas.microsoft.com/office/drawing/2014/main" id="{80A0401E-2FDB-4E13-9882-97A286B214A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2288" y="968375"/>
            <a:ext cx="338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id="{E0241F55-0ADF-4A51-B5D5-BA2B41067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4900" y="968375"/>
            <a:ext cx="439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–1</a:t>
            </a:r>
          </a:p>
        </p:txBody>
      </p:sp>
      <p:sp>
        <p:nvSpPr>
          <p:cNvPr id="36" name="Pravokutnik 35">
            <a:extLst>
              <a:ext uri="{FF2B5EF4-FFF2-40B4-BE49-F238E27FC236}">
                <a16:creationId xmlns:a16="http://schemas.microsoft.com/office/drawing/2014/main" id="{3286CB30-FD8F-4812-AF8D-1B59AFC0B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1163" y="968375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5</a:t>
            </a:r>
          </a:p>
        </p:txBody>
      </p:sp>
      <p:cxnSp>
        <p:nvCxnSpPr>
          <p:cNvPr id="37" name="Ravni poveznik 36">
            <a:extLst>
              <a:ext uri="{FF2B5EF4-FFF2-40B4-BE49-F238E27FC236}">
                <a16:creationId xmlns:a16="http://schemas.microsoft.com/office/drawing/2014/main" id="{7CEC4010-8CA7-4898-87FA-173EF71730C1}"/>
              </a:ext>
            </a:extLst>
          </p:cNvPr>
          <p:cNvCxnSpPr/>
          <p:nvPr/>
        </p:nvCxnSpPr>
        <p:spPr>
          <a:xfrm rot="16200000" flipV="1">
            <a:off x="4191000" y="2465388"/>
            <a:ext cx="4846637" cy="162083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Elipsa 37">
            <a:extLst>
              <a:ext uri="{FF2B5EF4-FFF2-40B4-BE49-F238E27FC236}">
                <a16:creationId xmlns:a16="http://schemas.microsoft.com/office/drawing/2014/main" id="{0907F396-607C-4596-8BFC-17F113FDC6B1}"/>
              </a:ext>
            </a:extLst>
          </p:cNvPr>
          <p:cNvSpPr/>
          <p:nvPr/>
        </p:nvSpPr>
        <p:spPr>
          <a:xfrm>
            <a:off x="6696075" y="3602038"/>
            <a:ext cx="73025" cy="73025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9" name="Elipsa 38">
            <a:extLst>
              <a:ext uri="{FF2B5EF4-FFF2-40B4-BE49-F238E27FC236}">
                <a16:creationId xmlns:a16="http://schemas.microsoft.com/office/drawing/2014/main" id="{62C44057-F249-4BC0-B4A9-6501992CC10A}"/>
              </a:ext>
            </a:extLst>
          </p:cNvPr>
          <p:cNvSpPr/>
          <p:nvPr/>
        </p:nvSpPr>
        <p:spPr>
          <a:xfrm>
            <a:off x="5981700" y="1450975"/>
            <a:ext cx="73025" cy="71438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FAC5BF4A-E466-4CC7-B527-63DCCE9E0E32}"/>
              </a:ext>
            </a:extLst>
          </p:cNvPr>
          <p:cNvSpPr/>
          <p:nvPr/>
        </p:nvSpPr>
        <p:spPr>
          <a:xfrm>
            <a:off x="6343650" y="2527300"/>
            <a:ext cx="71438" cy="73025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41" name="Object 388">
            <a:extLst>
              <a:ext uri="{FF2B5EF4-FFF2-40B4-BE49-F238E27FC236}">
                <a16:creationId xmlns:a16="http://schemas.microsoft.com/office/drawing/2014/main" id="{D9D7E3DB-E3A1-47B1-A60E-20C2A13698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138" y="1812925"/>
          <a:ext cx="8636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11000" imgH="266400" progId="">
                  <p:embed/>
                </p:oleObj>
              </mc:Choice>
              <mc:Fallback>
                <p:oleObj name="Equation" r:id="rId7" imgW="711000" imgH="266400" progId="">
                  <p:embed/>
                  <p:pic>
                    <p:nvPicPr>
                      <p:cNvPr id="0" name="Object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8" y="1812925"/>
                        <a:ext cx="8636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Tablica 41">
            <a:extLst>
              <a:ext uri="{FF2B5EF4-FFF2-40B4-BE49-F238E27FC236}">
                <a16:creationId xmlns:a16="http://schemas.microsoft.com/office/drawing/2014/main" id="{A11A5EA3-8C85-4F8D-948F-D1943367D1BE}"/>
              </a:ext>
            </a:extLst>
          </p:cNvPr>
          <p:cNvGraphicFramePr>
            <a:graphicFrameLocks noGrp="1"/>
          </p:cNvGraphicFramePr>
          <p:nvPr/>
        </p:nvGraphicFramePr>
        <p:xfrm>
          <a:off x="717550" y="2201863"/>
          <a:ext cx="2705100" cy="742950"/>
        </p:xfrm>
        <a:graphic>
          <a:graphicData uri="http://schemas.openxmlformats.org/drawingml/2006/table">
            <a:tbl>
              <a:tblPr/>
              <a:tblGrid>
                <a:gridCol w="1011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3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3" name="Object 389">
            <a:extLst>
              <a:ext uri="{FF2B5EF4-FFF2-40B4-BE49-F238E27FC236}">
                <a16:creationId xmlns:a16="http://schemas.microsoft.com/office/drawing/2014/main" id="{667F99D0-6FBF-4007-884A-1EBCE9B1E7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3275" y="2651125"/>
          <a:ext cx="825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25142" imgH="266584" progId="">
                  <p:embed/>
                </p:oleObj>
              </mc:Choice>
              <mc:Fallback>
                <p:oleObj name="Equation" r:id="rId9" imgW="825142" imgH="266584" progId="">
                  <p:embed/>
                  <p:pic>
                    <p:nvPicPr>
                      <p:cNvPr id="0" name="Object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275" y="2651125"/>
                        <a:ext cx="825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Pravokutnik 43">
            <a:extLst>
              <a:ext uri="{FF2B5EF4-FFF2-40B4-BE49-F238E27FC236}">
                <a16:creationId xmlns:a16="http://schemas.microsoft.com/office/drawing/2014/main" id="{7A432F89-BA6C-48C2-A7F0-FB365996FEA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30388" y="2581275"/>
            <a:ext cx="338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45" name="Pravokutnik 44">
            <a:extLst>
              <a:ext uri="{FF2B5EF4-FFF2-40B4-BE49-F238E27FC236}">
                <a16:creationId xmlns:a16="http://schemas.microsoft.com/office/drawing/2014/main" id="{1A1480C3-8C31-4B4B-B4B6-EA97A05F6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3313" y="2571750"/>
            <a:ext cx="439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–3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32DA3A01-EDDB-4AAE-A64D-8D9F0F055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0850" y="258127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47" name="TekstniOkvir 46">
            <a:extLst>
              <a:ext uri="{FF2B5EF4-FFF2-40B4-BE49-F238E27FC236}">
                <a16:creationId xmlns:a16="http://schemas.microsoft.com/office/drawing/2014/main" id="{E5BC300A-9549-47B5-9CE3-641799869B24}"/>
              </a:ext>
            </a:extLst>
          </p:cNvPr>
          <p:cNvSpPr txBox="1">
            <a:spLocks noChangeArrowheads="1"/>
          </p:cNvSpPr>
          <p:nvPr/>
        </p:nvSpPr>
        <p:spPr bwMode="auto">
          <a:xfrm rot="4282642">
            <a:off x="6321425" y="4859338"/>
            <a:ext cx="16049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– 3x</a:t>
            </a:r>
          </a:p>
        </p:txBody>
      </p:sp>
      <p:cxnSp>
        <p:nvCxnSpPr>
          <p:cNvPr id="48" name="Ravni poveznik 47">
            <a:extLst>
              <a:ext uri="{FF2B5EF4-FFF2-40B4-BE49-F238E27FC236}">
                <a16:creationId xmlns:a16="http://schemas.microsoft.com/office/drawing/2014/main" id="{44F69F20-77C3-424E-8763-6ED2D27C8948}"/>
              </a:ext>
            </a:extLst>
          </p:cNvPr>
          <p:cNvCxnSpPr/>
          <p:nvPr/>
        </p:nvCxnSpPr>
        <p:spPr>
          <a:xfrm rot="16200000" flipV="1">
            <a:off x="3932238" y="2401888"/>
            <a:ext cx="4846637" cy="16208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lipsa 48">
            <a:extLst>
              <a:ext uri="{FF2B5EF4-FFF2-40B4-BE49-F238E27FC236}">
                <a16:creationId xmlns:a16="http://schemas.microsoft.com/office/drawing/2014/main" id="{FFA21753-3575-4BEC-B6B2-FFA06D06D9A8}"/>
              </a:ext>
            </a:extLst>
          </p:cNvPr>
          <p:cNvSpPr/>
          <p:nvPr/>
        </p:nvSpPr>
        <p:spPr>
          <a:xfrm>
            <a:off x="6694488" y="4319588"/>
            <a:ext cx="73025" cy="73025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D930706F-A204-4420-8068-036331894120}"/>
              </a:ext>
            </a:extLst>
          </p:cNvPr>
          <p:cNvSpPr/>
          <p:nvPr/>
        </p:nvSpPr>
        <p:spPr>
          <a:xfrm>
            <a:off x="5980113" y="2168525"/>
            <a:ext cx="73025" cy="71438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" name="Elipsa 50">
            <a:extLst>
              <a:ext uri="{FF2B5EF4-FFF2-40B4-BE49-F238E27FC236}">
                <a16:creationId xmlns:a16="http://schemas.microsoft.com/office/drawing/2014/main" id="{7EAD4D28-8176-4E91-93D7-CCC5DA66BA94}"/>
              </a:ext>
            </a:extLst>
          </p:cNvPr>
          <p:cNvSpPr/>
          <p:nvPr/>
        </p:nvSpPr>
        <p:spPr>
          <a:xfrm>
            <a:off x="6342063" y="3244850"/>
            <a:ext cx="71437" cy="73025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52" name="Object 390">
            <a:extLst>
              <a:ext uri="{FF2B5EF4-FFF2-40B4-BE49-F238E27FC236}">
                <a16:creationId xmlns:a16="http://schemas.microsoft.com/office/drawing/2014/main" id="{F4A9B886-8B96-41BB-AD69-3348D08B60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000" y="3629025"/>
          <a:ext cx="14509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93282" imgH="266584" progId="">
                  <p:embed/>
                </p:oleObj>
              </mc:Choice>
              <mc:Fallback>
                <p:oleObj name="Equation" r:id="rId11" imgW="1193282" imgH="266584" progId="">
                  <p:embed/>
                  <p:pic>
                    <p:nvPicPr>
                      <p:cNvPr id="0" name="Object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3629025"/>
                        <a:ext cx="145097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Tablica 52">
            <a:extLst>
              <a:ext uri="{FF2B5EF4-FFF2-40B4-BE49-F238E27FC236}">
                <a16:creationId xmlns:a16="http://schemas.microsoft.com/office/drawing/2014/main" id="{0BD5D566-88CE-4E25-80AA-4FDE746B8D3F}"/>
              </a:ext>
            </a:extLst>
          </p:cNvPr>
          <p:cNvGraphicFramePr>
            <a:graphicFrameLocks noGrp="1"/>
          </p:cNvGraphicFramePr>
          <p:nvPr/>
        </p:nvGraphicFramePr>
        <p:xfrm>
          <a:off x="592138" y="4017963"/>
          <a:ext cx="2706687" cy="742950"/>
        </p:xfrm>
        <a:graphic>
          <a:graphicData uri="http://schemas.openxmlformats.org/drawingml/2006/table">
            <a:tbl>
              <a:tblPr/>
              <a:tblGrid>
                <a:gridCol w="1011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4" name="Object 391">
            <a:extLst>
              <a:ext uri="{FF2B5EF4-FFF2-40B4-BE49-F238E27FC236}">
                <a16:creationId xmlns:a16="http://schemas.microsoft.com/office/drawing/2014/main" id="{CD1BB342-C579-4B63-A4A3-527A7101B0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" y="4467225"/>
          <a:ext cx="1193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93282" imgH="266584" progId="">
                  <p:embed/>
                </p:oleObj>
              </mc:Choice>
              <mc:Fallback>
                <p:oleObj name="Equation" r:id="rId13" imgW="1193282" imgH="266584" progId="">
                  <p:embed/>
                  <p:pic>
                    <p:nvPicPr>
                      <p:cNvPr id="0" name="Object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4467225"/>
                        <a:ext cx="1193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Pravokutnik 54">
            <a:extLst>
              <a:ext uri="{FF2B5EF4-FFF2-40B4-BE49-F238E27FC236}">
                <a16:creationId xmlns:a16="http://schemas.microsoft.com/office/drawing/2014/main" id="{F6C8EF3A-3675-40E4-B6DE-1CA8A09CFC6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93850" y="4389438"/>
            <a:ext cx="530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–4</a:t>
            </a:r>
          </a:p>
        </p:txBody>
      </p:sp>
      <p:sp>
        <p:nvSpPr>
          <p:cNvPr id="56" name="Pravokutnik 55">
            <a:extLst>
              <a:ext uri="{FF2B5EF4-FFF2-40B4-BE49-F238E27FC236}">
                <a16:creationId xmlns:a16="http://schemas.microsoft.com/office/drawing/2014/main" id="{16D75DA4-9A31-4DA9-9F80-82BB3B7B6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6788" y="4389438"/>
            <a:ext cx="441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–7</a:t>
            </a:r>
          </a:p>
        </p:txBody>
      </p:sp>
      <p:sp>
        <p:nvSpPr>
          <p:cNvPr id="57" name="Pravokutnik 56">
            <a:extLst>
              <a:ext uri="{FF2B5EF4-FFF2-40B4-BE49-F238E27FC236}">
                <a16:creationId xmlns:a16="http://schemas.microsoft.com/office/drawing/2014/main" id="{D665C7B5-BC33-4C8C-9DD6-96EFE769E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4475" y="4389438"/>
            <a:ext cx="441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solidFill>
                  <a:srgbClr val="0070C0"/>
                </a:solidFill>
              </a:rPr>
              <a:t>–1</a:t>
            </a:r>
          </a:p>
        </p:txBody>
      </p:sp>
      <p:cxnSp>
        <p:nvCxnSpPr>
          <p:cNvPr id="58" name="Ravni poveznik 57">
            <a:extLst>
              <a:ext uri="{FF2B5EF4-FFF2-40B4-BE49-F238E27FC236}">
                <a16:creationId xmlns:a16="http://schemas.microsoft.com/office/drawing/2014/main" id="{E61F77E6-9B34-41BA-A61D-E2E980C81C07}"/>
              </a:ext>
            </a:extLst>
          </p:cNvPr>
          <p:cNvCxnSpPr/>
          <p:nvPr/>
        </p:nvCxnSpPr>
        <p:spPr>
          <a:xfrm rot="16200000" flipV="1">
            <a:off x="3581400" y="2770188"/>
            <a:ext cx="4846637" cy="162083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ipsa 58">
            <a:extLst>
              <a:ext uri="{FF2B5EF4-FFF2-40B4-BE49-F238E27FC236}">
                <a16:creationId xmlns:a16="http://schemas.microsoft.com/office/drawing/2014/main" id="{93921950-FE2C-4612-B8CD-1DD0E7CC8859}"/>
              </a:ext>
            </a:extLst>
          </p:cNvPr>
          <p:cNvSpPr/>
          <p:nvPr/>
        </p:nvSpPr>
        <p:spPr>
          <a:xfrm>
            <a:off x="6343650" y="4687888"/>
            <a:ext cx="71438" cy="73025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0" name="Elipsa 59">
            <a:extLst>
              <a:ext uri="{FF2B5EF4-FFF2-40B4-BE49-F238E27FC236}">
                <a16:creationId xmlns:a16="http://schemas.microsoft.com/office/drawing/2014/main" id="{3559A9D6-09FD-4932-820B-ECC78B93DFE8}"/>
              </a:ext>
            </a:extLst>
          </p:cNvPr>
          <p:cNvSpPr/>
          <p:nvPr/>
        </p:nvSpPr>
        <p:spPr>
          <a:xfrm>
            <a:off x="6708775" y="5764213"/>
            <a:ext cx="71438" cy="73025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1" name="Elipsa 60">
            <a:extLst>
              <a:ext uri="{FF2B5EF4-FFF2-40B4-BE49-F238E27FC236}">
                <a16:creationId xmlns:a16="http://schemas.microsoft.com/office/drawing/2014/main" id="{03B76ED9-68A4-499D-8A7D-22EEA5A8CCC2}"/>
              </a:ext>
            </a:extLst>
          </p:cNvPr>
          <p:cNvSpPr/>
          <p:nvPr/>
        </p:nvSpPr>
        <p:spPr>
          <a:xfrm>
            <a:off x="5989638" y="3613150"/>
            <a:ext cx="73025" cy="71438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2" name="TekstniOkvir 61">
            <a:extLst>
              <a:ext uri="{FF2B5EF4-FFF2-40B4-BE49-F238E27FC236}">
                <a16:creationId xmlns:a16="http://schemas.microsoft.com/office/drawing/2014/main" id="{5B1C263D-58D3-48F1-BD57-FEB4F69BA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63" y="4927600"/>
            <a:ext cx="4086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>
                <a:solidFill>
                  <a:srgbClr val="FF0000"/>
                </a:solidFill>
              </a:rPr>
              <a:t>Pravci imaju isti koeficijent smjera</a:t>
            </a:r>
          </a:p>
          <a:p>
            <a:pPr algn="ctr" eaLnBrk="1" hangingPunct="1"/>
            <a:r>
              <a:rPr lang="hr-HR" altLang="sr-Latn-RS" b="1" i="1">
                <a:solidFill>
                  <a:srgbClr val="FF0000"/>
                </a:solidFill>
              </a:rPr>
              <a:t>a</a:t>
            </a:r>
            <a:r>
              <a:rPr lang="hr-HR" altLang="sr-Latn-RS" b="1">
                <a:solidFill>
                  <a:srgbClr val="FF0000"/>
                </a:solidFill>
              </a:rPr>
              <a:t> = –3</a:t>
            </a:r>
          </a:p>
        </p:txBody>
      </p:sp>
      <p:sp>
        <p:nvSpPr>
          <p:cNvPr id="64" name="Elipsa 63">
            <a:extLst>
              <a:ext uri="{FF2B5EF4-FFF2-40B4-BE49-F238E27FC236}">
                <a16:creationId xmlns:a16="http://schemas.microsoft.com/office/drawing/2014/main" id="{EC167178-20A9-4A73-A293-053E85362559}"/>
              </a:ext>
            </a:extLst>
          </p:cNvPr>
          <p:cNvSpPr/>
          <p:nvPr/>
        </p:nvSpPr>
        <p:spPr>
          <a:xfrm>
            <a:off x="1106488" y="26988"/>
            <a:ext cx="360362" cy="606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5" name="Elipsa 64">
            <a:extLst>
              <a:ext uri="{FF2B5EF4-FFF2-40B4-BE49-F238E27FC236}">
                <a16:creationId xmlns:a16="http://schemas.microsoft.com/office/drawing/2014/main" id="{BD13D97B-9285-4A76-8E9D-61876633724F}"/>
              </a:ext>
            </a:extLst>
          </p:cNvPr>
          <p:cNvSpPr/>
          <p:nvPr/>
        </p:nvSpPr>
        <p:spPr>
          <a:xfrm>
            <a:off x="1106488" y="1639888"/>
            <a:ext cx="347662" cy="606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6" name="Elipsa 65">
            <a:extLst>
              <a:ext uri="{FF2B5EF4-FFF2-40B4-BE49-F238E27FC236}">
                <a16:creationId xmlns:a16="http://schemas.microsoft.com/office/drawing/2014/main" id="{B595AC52-F7A3-449F-AC40-656FAFD7E3E8}"/>
              </a:ext>
            </a:extLst>
          </p:cNvPr>
          <p:cNvSpPr/>
          <p:nvPr/>
        </p:nvSpPr>
        <p:spPr>
          <a:xfrm>
            <a:off x="1123950" y="3462338"/>
            <a:ext cx="306388" cy="6048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7" name="TekstniOkvir 66">
            <a:extLst>
              <a:ext uri="{FF2B5EF4-FFF2-40B4-BE49-F238E27FC236}">
                <a16:creationId xmlns:a16="http://schemas.microsoft.com/office/drawing/2014/main" id="{6377E529-2683-42F6-8AD2-DFEBC2FB8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8" y="5608638"/>
            <a:ext cx="4067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>
                <a:solidFill>
                  <a:srgbClr val="FF0000"/>
                </a:solidFill>
              </a:rPr>
              <a:t>Pravci su međusobno usporedni</a:t>
            </a:r>
          </a:p>
        </p:txBody>
      </p:sp>
      <p:sp>
        <p:nvSpPr>
          <p:cNvPr id="68" name="Flowchart: Alternate Process 67">
            <a:extLst>
              <a:ext uri="{FF2B5EF4-FFF2-40B4-BE49-F238E27FC236}">
                <a16:creationId xmlns:a16="http://schemas.microsoft.com/office/drawing/2014/main" id="{FDD7FFE4-9E11-42E4-BE99-A45637CCEDD9}"/>
              </a:ext>
            </a:extLst>
          </p:cNvPr>
          <p:cNvSpPr/>
          <p:nvPr/>
        </p:nvSpPr>
        <p:spPr>
          <a:xfrm>
            <a:off x="395288" y="6084888"/>
            <a:ext cx="8297862" cy="642937"/>
          </a:xfrm>
          <a:prstGeom prst="flowChartAlternateProcess">
            <a:avLst/>
          </a:prstGeom>
          <a:solidFill>
            <a:srgbClr val="FFFF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E5869F1-0461-4963-A368-5D7AAED1A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" y="6208713"/>
            <a:ext cx="7880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Dva su pravca usporedna ako imaju jednake koeficijente smjera (nagibe).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3" grpId="0"/>
      <p:bldP spid="34" grpId="0"/>
      <p:bldP spid="35" grpId="0"/>
      <p:bldP spid="36" grpId="0"/>
      <p:bldP spid="38" grpId="0" animBg="1"/>
      <p:bldP spid="39" grpId="0" animBg="1"/>
      <p:bldP spid="40" grpId="0" animBg="1"/>
      <p:bldP spid="44" grpId="0"/>
      <p:bldP spid="45" grpId="0"/>
      <p:bldP spid="46" grpId="0"/>
      <p:bldP spid="47" grpId="0"/>
      <p:bldP spid="49" grpId="0" animBg="1"/>
      <p:bldP spid="50" grpId="0" animBg="1"/>
      <p:bldP spid="51" grpId="0" animBg="1"/>
      <p:bldP spid="55" grpId="0"/>
      <p:bldP spid="56" grpId="0"/>
      <p:bldP spid="57" grpId="0"/>
      <p:bldP spid="59" grpId="0" animBg="1"/>
      <p:bldP spid="60" grpId="0" animBg="1"/>
      <p:bldP spid="61" grpId="0" animBg="1"/>
      <p:bldP spid="62" grpId="0"/>
      <p:bldP spid="64" grpId="0" animBg="1"/>
      <p:bldP spid="65" grpId="0" animBg="1"/>
      <p:bldP spid="66" grpId="0" animBg="1"/>
      <p:bldP spid="67" grpId="0"/>
      <p:bldP spid="68" grpId="0" animBg="1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ica 40">
            <a:extLst>
              <a:ext uri="{FF2B5EF4-FFF2-40B4-BE49-F238E27FC236}">
                <a16:creationId xmlns:a16="http://schemas.microsoft.com/office/drawing/2014/main" id="{F446B951-C5F5-4749-A83D-FB60A04298CF}"/>
              </a:ext>
            </a:extLst>
          </p:cNvPr>
          <p:cNvGraphicFramePr>
            <a:graphicFrameLocks noGrp="1"/>
          </p:cNvGraphicFramePr>
          <p:nvPr/>
        </p:nvGraphicFramePr>
        <p:xfrm>
          <a:off x="4419600" y="1498600"/>
          <a:ext cx="3959225" cy="50450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262" name="TekstniOkvir 1">
            <a:extLst>
              <a:ext uri="{FF2B5EF4-FFF2-40B4-BE49-F238E27FC236}">
                <a16:creationId xmlns:a16="http://schemas.microsoft.com/office/drawing/2014/main" id="{5D2A6E56-3867-4838-A603-C1D29D40F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01613"/>
            <a:ext cx="4297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Nacrtajmo pravce: </a:t>
            </a:r>
          </a:p>
        </p:txBody>
      </p:sp>
      <p:grpSp>
        <p:nvGrpSpPr>
          <p:cNvPr id="2" name="Grupa 2">
            <a:extLst>
              <a:ext uri="{FF2B5EF4-FFF2-40B4-BE49-F238E27FC236}">
                <a16:creationId xmlns:a16="http://schemas.microsoft.com/office/drawing/2014/main" id="{A704AE46-9ED2-41CC-90B9-0561D2548E6B}"/>
              </a:ext>
            </a:extLst>
          </p:cNvPr>
          <p:cNvGrpSpPr>
            <a:grpSpLocks/>
          </p:cNvGrpSpPr>
          <p:nvPr/>
        </p:nvGrpSpPr>
        <p:grpSpPr bwMode="auto">
          <a:xfrm>
            <a:off x="4506913" y="1349375"/>
            <a:ext cx="4038600" cy="4979988"/>
            <a:chOff x="1673228" y="574528"/>
            <a:chExt cx="4038105" cy="4978919"/>
          </a:xfrm>
        </p:grpSpPr>
        <p:sp>
          <p:nvSpPr>
            <p:cNvPr id="3336" name="Line 6">
              <a:extLst>
                <a:ext uri="{FF2B5EF4-FFF2-40B4-BE49-F238E27FC236}">
                  <a16:creationId xmlns:a16="http://schemas.microsoft.com/office/drawing/2014/main" id="{892DF1BC-1037-48CD-8B41-F03BF3257C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4419" y="621447"/>
              <a:ext cx="1588" cy="493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37" name="Line 9">
              <a:extLst>
                <a:ext uri="{FF2B5EF4-FFF2-40B4-BE49-F238E27FC236}">
                  <a16:creationId xmlns:a16="http://schemas.microsoft.com/office/drawing/2014/main" id="{3204E26C-F7A8-4D91-9226-BF26C38C16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429218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38" name="Line 10">
              <a:extLst>
                <a:ext uri="{FF2B5EF4-FFF2-40B4-BE49-F238E27FC236}">
                  <a16:creationId xmlns:a16="http://schemas.microsoft.com/office/drawing/2014/main" id="{864BB0F4-13E3-4517-BE32-DBA5A13249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79513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39" name="Line 12">
              <a:extLst>
                <a:ext uri="{FF2B5EF4-FFF2-40B4-BE49-F238E27FC236}">
                  <a16:creationId xmlns:a16="http://schemas.microsoft.com/office/drawing/2014/main" id="{0E5CB256-A299-4C41-87AC-32E27885DA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15153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40" name="Line 13">
              <a:extLst>
                <a:ext uri="{FF2B5EF4-FFF2-40B4-BE49-F238E27FC236}">
                  <a16:creationId xmlns:a16="http://schemas.microsoft.com/office/drawing/2014/main" id="{AD7550D1-72EC-4B14-84D9-17D4E7F080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51110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41" name="Line 15">
              <a:extLst>
                <a:ext uri="{FF2B5EF4-FFF2-40B4-BE49-F238E27FC236}">
                  <a16:creationId xmlns:a16="http://schemas.microsoft.com/office/drawing/2014/main" id="{8F09F122-EED8-4A2A-8D73-4335DF57A3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872257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42" name="Line 16">
              <a:extLst>
                <a:ext uri="{FF2B5EF4-FFF2-40B4-BE49-F238E27FC236}">
                  <a16:creationId xmlns:a16="http://schemas.microsoft.com/office/drawing/2014/main" id="{E3392069-A104-4895-85FB-410F6ADF75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6319" y="3231033"/>
              <a:ext cx="85725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43" name="Line 17">
              <a:extLst>
                <a:ext uri="{FF2B5EF4-FFF2-40B4-BE49-F238E27FC236}">
                  <a16:creationId xmlns:a16="http://schemas.microsoft.com/office/drawing/2014/main" id="{E22E5773-AA7D-4B58-B3D0-F6AD27733C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592983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44" name="Line 18">
              <a:extLst>
                <a:ext uri="{FF2B5EF4-FFF2-40B4-BE49-F238E27FC236}">
                  <a16:creationId xmlns:a16="http://schemas.microsoft.com/office/drawing/2014/main" id="{9C3FC599-5D09-4309-89E9-BF0F230E9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95414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45" name="Line 20">
              <a:extLst>
                <a:ext uri="{FF2B5EF4-FFF2-40B4-BE49-F238E27FC236}">
                  <a16:creationId xmlns:a16="http://schemas.microsoft.com/office/drawing/2014/main" id="{B66114FB-F0A5-46E8-97FD-FA9185F687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31291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46" name="Line 21">
              <a:extLst>
                <a:ext uri="{FF2B5EF4-FFF2-40B4-BE49-F238E27FC236}">
                  <a16:creationId xmlns:a16="http://schemas.microsoft.com/office/drawing/2014/main" id="{738C471F-C90C-4784-995F-42E56DB587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672485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47" name="Line 23">
              <a:extLst>
                <a:ext uri="{FF2B5EF4-FFF2-40B4-BE49-F238E27FC236}">
                  <a16:creationId xmlns:a16="http://schemas.microsoft.com/office/drawing/2014/main" id="{62275A7D-B120-48C9-AD5A-D9097D83CD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503364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48" name="Line 43">
              <a:extLst>
                <a:ext uri="{FF2B5EF4-FFF2-40B4-BE49-F238E27FC236}">
                  <a16:creationId xmlns:a16="http://schemas.microsoft.com/office/drawing/2014/main" id="{F13188C5-D073-498E-916A-AF3AD20B3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228" y="3231033"/>
              <a:ext cx="396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49" name="Line 52">
              <a:extLst>
                <a:ext uri="{FF2B5EF4-FFF2-40B4-BE49-F238E27FC236}">
                  <a16:creationId xmlns:a16="http://schemas.microsoft.com/office/drawing/2014/main" id="{8119A376-344B-4FFA-8196-D3BA53C58B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554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50" name="Line 53">
              <a:extLst>
                <a:ext uri="{FF2B5EF4-FFF2-40B4-BE49-F238E27FC236}">
                  <a16:creationId xmlns:a16="http://schemas.microsoft.com/office/drawing/2014/main" id="{3ED3DA71-955A-4B42-AFD6-8CFBD86719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12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51" name="Line 54">
              <a:extLst>
                <a:ext uri="{FF2B5EF4-FFF2-40B4-BE49-F238E27FC236}">
                  <a16:creationId xmlns:a16="http://schemas.microsoft.com/office/drawing/2014/main" id="{87D50273-76CF-4D91-9137-7E1962B62D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3692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52" name="Line 55">
              <a:extLst>
                <a:ext uri="{FF2B5EF4-FFF2-40B4-BE49-F238E27FC236}">
                  <a16:creationId xmlns:a16="http://schemas.microsoft.com/office/drawing/2014/main" id="{C2504735-B68F-46F0-B413-4E6AA106E3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2469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53" name="Line 56">
              <a:extLst>
                <a:ext uri="{FF2B5EF4-FFF2-40B4-BE49-F238E27FC236}">
                  <a16:creationId xmlns:a16="http://schemas.microsoft.com/office/drawing/2014/main" id="{D5F7B0C4-9E55-4927-BA33-04F1807602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4419" y="3192933"/>
              <a:ext cx="1588" cy="14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54" name="Line 57">
              <a:extLst>
                <a:ext uri="{FF2B5EF4-FFF2-40B4-BE49-F238E27FC236}">
                  <a16:creationId xmlns:a16="http://schemas.microsoft.com/office/drawing/2014/main" id="{C14FC003-4AF9-4E7D-B069-AE6021E5B8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98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55" name="Line 58">
              <a:extLst>
                <a:ext uri="{FF2B5EF4-FFF2-40B4-BE49-F238E27FC236}">
                  <a16:creationId xmlns:a16="http://schemas.microsoft.com/office/drawing/2014/main" id="{D34BD12F-C551-4FCE-9F03-31D10810BB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355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56" name="Line 59">
              <a:extLst>
                <a:ext uri="{FF2B5EF4-FFF2-40B4-BE49-F238E27FC236}">
                  <a16:creationId xmlns:a16="http://schemas.microsoft.com/office/drawing/2014/main" id="{14037992-5184-4CD6-9AB8-8D496C05B2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709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57" name="Oval 86">
              <a:extLst>
                <a:ext uri="{FF2B5EF4-FFF2-40B4-BE49-F238E27FC236}">
                  <a16:creationId xmlns:a16="http://schemas.microsoft.com/office/drawing/2014/main" id="{61402844-819B-4A26-91CB-F4123B7D8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5843" y="3202457"/>
              <a:ext cx="54000" cy="5400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3358" name="Rectangle 62">
              <a:extLst>
                <a:ext uri="{FF2B5EF4-FFF2-40B4-BE49-F238E27FC236}">
                  <a16:creationId xmlns:a16="http://schemas.microsoft.com/office/drawing/2014/main" id="{65C5400B-1CB6-43C4-8BA5-D659671A1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856" y="33024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3359" name="Rectangle 62">
              <a:extLst>
                <a:ext uri="{FF2B5EF4-FFF2-40B4-BE49-F238E27FC236}">
                  <a16:creationId xmlns:a16="http://schemas.microsoft.com/office/drawing/2014/main" id="{2A7B1C10-1158-4607-A2C6-BC2A7EC25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2938" y="27690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0070C0"/>
                  </a:solidFill>
                </a:rPr>
                <a:t>1</a:t>
              </a:r>
            </a:p>
          </p:txBody>
        </p:sp>
        <p:sp>
          <p:nvSpPr>
            <p:cNvPr id="3360" name="TekstniOkvir 27">
              <a:extLst>
                <a:ext uri="{FF2B5EF4-FFF2-40B4-BE49-F238E27FC236}">
                  <a16:creationId xmlns:a16="http://schemas.microsoft.com/office/drawing/2014/main" id="{B1E0A66B-3484-4812-981A-5F5BDC1DAB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133" y="3257131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x</a:t>
              </a:r>
            </a:p>
          </p:txBody>
        </p:sp>
        <p:sp>
          <p:nvSpPr>
            <p:cNvPr id="3361" name="TekstniOkvir 28">
              <a:extLst>
                <a:ext uri="{FF2B5EF4-FFF2-40B4-BE49-F238E27FC236}">
                  <a16:creationId xmlns:a16="http://schemas.microsoft.com/office/drawing/2014/main" id="{90EE6588-266E-43EC-9EC9-1AF45BB53C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0846" y="574528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y</a:t>
              </a:r>
            </a:p>
          </p:txBody>
        </p:sp>
      </p:grpSp>
      <p:graphicFrame>
        <p:nvGraphicFramePr>
          <p:cNvPr id="30" name="Object 104">
            <a:extLst>
              <a:ext uri="{FF2B5EF4-FFF2-40B4-BE49-F238E27FC236}">
                <a16:creationId xmlns:a16="http://schemas.microsoft.com/office/drawing/2014/main" id="{6F0180CB-6E54-4794-A9FB-B378BB8AF7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363" y="982663"/>
          <a:ext cx="12192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865" imgH="266584" progId="">
                  <p:embed/>
                </p:oleObj>
              </mc:Choice>
              <mc:Fallback>
                <p:oleObj name="Equation" r:id="rId2" imgW="1002865" imgH="266584" progId="">
                  <p:embed/>
                  <p:pic>
                    <p:nvPicPr>
                      <p:cNvPr id="0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982663"/>
                        <a:ext cx="12192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Tablica 30">
            <a:extLst>
              <a:ext uri="{FF2B5EF4-FFF2-40B4-BE49-F238E27FC236}">
                <a16:creationId xmlns:a16="http://schemas.microsoft.com/office/drawing/2014/main" id="{345EE7C9-D523-4176-99CA-E16BDFA34DA6}"/>
              </a:ext>
            </a:extLst>
          </p:cNvPr>
          <p:cNvGraphicFramePr>
            <a:graphicFrameLocks noGrp="1"/>
          </p:cNvGraphicFramePr>
          <p:nvPr/>
        </p:nvGraphicFramePr>
        <p:xfrm>
          <a:off x="520700" y="1349375"/>
          <a:ext cx="2705100" cy="742950"/>
        </p:xfrm>
        <a:graphic>
          <a:graphicData uri="http://schemas.openxmlformats.org/drawingml/2006/table">
            <a:tbl>
              <a:tblPr/>
              <a:tblGrid>
                <a:gridCol w="100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Object 105">
            <a:extLst>
              <a:ext uri="{FF2B5EF4-FFF2-40B4-BE49-F238E27FC236}">
                <a16:creationId xmlns:a16="http://schemas.microsoft.com/office/drawing/2014/main" id="{84D1268C-293C-460E-B4CC-7DC8C71B43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5438" y="1790700"/>
          <a:ext cx="977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476" imgH="266584" progId="">
                  <p:embed/>
                </p:oleObj>
              </mc:Choice>
              <mc:Fallback>
                <p:oleObj name="Equation" r:id="rId4" imgW="977476" imgH="266584" progId="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8" y="1790700"/>
                        <a:ext cx="977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Pravokutnik 32">
            <a:extLst>
              <a:ext uri="{FF2B5EF4-FFF2-40B4-BE49-F238E27FC236}">
                <a16:creationId xmlns:a16="http://schemas.microsoft.com/office/drawing/2014/main" id="{3BF3466F-9EC1-4885-A3A7-CB5D1105B0F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33538" y="1730375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id="{E8D621DB-5D56-4285-8A6B-4B50FFD72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1730375"/>
            <a:ext cx="328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id="{B948A9A8-E5A8-49CB-B0D0-4BB18FF11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6063" y="1730375"/>
            <a:ext cx="328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1</a:t>
            </a:r>
          </a:p>
        </p:txBody>
      </p:sp>
      <p:cxnSp>
        <p:nvCxnSpPr>
          <p:cNvPr id="36" name="Ravni poveznik 35">
            <a:extLst>
              <a:ext uri="{FF2B5EF4-FFF2-40B4-BE49-F238E27FC236}">
                <a16:creationId xmlns:a16="http://schemas.microsoft.com/office/drawing/2014/main" id="{7B321456-9ED9-4CB9-900F-7C7DD7295544}"/>
              </a:ext>
            </a:extLst>
          </p:cNvPr>
          <p:cNvCxnSpPr/>
          <p:nvPr/>
        </p:nvCxnSpPr>
        <p:spPr>
          <a:xfrm rot="5400000">
            <a:off x="3580607" y="2526506"/>
            <a:ext cx="5143500" cy="25669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a 36">
            <a:extLst>
              <a:ext uri="{FF2B5EF4-FFF2-40B4-BE49-F238E27FC236}">
                <a16:creationId xmlns:a16="http://schemas.microsoft.com/office/drawing/2014/main" id="{1C19752C-2280-4521-A7FC-0C50663E35AC}"/>
              </a:ext>
            </a:extLst>
          </p:cNvPr>
          <p:cNvSpPr/>
          <p:nvPr/>
        </p:nvSpPr>
        <p:spPr>
          <a:xfrm>
            <a:off x="6546850" y="2906713"/>
            <a:ext cx="71438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8" name="Elipsa 37">
            <a:extLst>
              <a:ext uri="{FF2B5EF4-FFF2-40B4-BE49-F238E27FC236}">
                <a16:creationId xmlns:a16="http://schemas.microsoft.com/office/drawing/2014/main" id="{3E4DD8B2-E0BB-4EC8-8707-E3F3DA3A5330}"/>
              </a:ext>
            </a:extLst>
          </p:cNvPr>
          <p:cNvSpPr/>
          <p:nvPr/>
        </p:nvSpPr>
        <p:spPr>
          <a:xfrm>
            <a:off x="6194425" y="3624263"/>
            <a:ext cx="71438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DD9198E5-2C10-4AF4-A13D-411000815F76}"/>
              </a:ext>
            </a:extLst>
          </p:cNvPr>
          <p:cNvSpPr txBox="1">
            <a:spLocks noChangeArrowheads="1"/>
          </p:cNvSpPr>
          <p:nvPr/>
        </p:nvSpPr>
        <p:spPr bwMode="auto">
          <a:xfrm rot="-3840000">
            <a:off x="6293643" y="1380332"/>
            <a:ext cx="1604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2 x + 1</a:t>
            </a: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DF5F830A-1FF6-4BEB-9CA9-04D81AFFD05A}"/>
              </a:ext>
            </a:extLst>
          </p:cNvPr>
          <p:cNvSpPr/>
          <p:nvPr/>
        </p:nvSpPr>
        <p:spPr>
          <a:xfrm>
            <a:off x="5819775" y="4352925"/>
            <a:ext cx="73025" cy="71438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42" name="Object 106">
            <a:extLst>
              <a:ext uri="{FF2B5EF4-FFF2-40B4-BE49-F238E27FC236}">
                <a16:creationId xmlns:a16="http://schemas.microsoft.com/office/drawing/2014/main" id="{1A5483BA-BFAA-4F28-956E-C74F268661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625" y="2568575"/>
          <a:ext cx="135731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440" imgH="266400" progId="">
                  <p:embed/>
                </p:oleObj>
              </mc:Choice>
              <mc:Fallback>
                <p:oleObj name="Equation" r:id="rId6" imgW="1117440" imgH="266400" progId="">
                  <p:embed/>
                  <p:pic>
                    <p:nvPicPr>
                      <p:cNvPr id="0" name="Object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2568575"/>
                        <a:ext cx="1357313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Tablica 42">
            <a:extLst>
              <a:ext uri="{FF2B5EF4-FFF2-40B4-BE49-F238E27FC236}">
                <a16:creationId xmlns:a16="http://schemas.microsoft.com/office/drawing/2014/main" id="{8F75CA99-293C-4B48-B702-1CCF3F077817}"/>
              </a:ext>
            </a:extLst>
          </p:cNvPr>
          <p:cNvGraphicFramePr>
            <a:graphicFrameLocks noGrp="1"/>
          </p:cNvGraphicFramePr>
          <p:nvPr/>
        </p:nvGraphicFramePr>
        <p:xfrm>
          <a:off x="569913" y="2924175"/>
          <a:ext cx="2705100" cy="742950"/>
        </p:xfrm>
        <a:graphic>
          <a:graphicData uri="http://schemas.openxmlformats.org/drawingml/2006/table">
            <a:tbl>
              <a:tblPr/>
              <a:tblGrid>
                <a:gridCol w="1011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4" name="Object 107">
            <a:extLst>
              <a:ext uri="{FF2B5EF4-FFF2-40B4-BE49-F238E27FC236}">
                <a16:creationId xmlns:a16="http://schemas.microsoft.com/office/drawing/2014/main" id="{6A00073C-9EFE-48E0-A960-6D8BC4CCB7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33655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17440" imgH="266400" progId="">
                  <p:embed/>
                </p:oleObj>
              </mc:Choice>
              <mc:Fallback>
                <p:oleObj name="Equation" r:id="rId8" imgW="1117440" imgH="266400" progId="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3655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Pravokutnik 44">
            <a:extLst>
              <a:ext uri="{FF2B5EF4-FFF2-40B4-BE49-F238E27FC236}">
                <a16:creationId xmlns:a16="http://schemas.microsoft.com/office/drawing/2014/main" id="{06C9A990-BBFC-4348-8C15-4442DE3DA6E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01788" y="3305175"/>
            <a:ext cx="493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F6D577A6-CE09-4DA6-BAE0-353E9C994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5988" y="3305175"/>
            <a:ext cx="471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–2</a:t>
            </a:r>
          </a:p>
        </p:txBody>
      </p:sp>
      <p:sp>
        <p:nvSpPr>
          <p:cNvPr id="47" name="Pravokutnik 46">
            <a:extLst>
              <a:ext uri="{FF2B5EF4-FFF2-40B4-BE49-F238E27FC236}">
                <a16:creationId xmlns:a16="http://schemas.microsoft.com/office/drawing/2014/main" id="{61C53F64-023D-4B2B-9083-BD7F5AFB9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5275" y="3305175"/>
            <a:ext cx="328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4</a:t>
            </a:r>
          </a:p>
        </p:txBody>
      </p:sp>
      <p:cxnSp>
        <p:nvCxnSpPr>
          <p:cNvPr id="48" name="Ravni poveznik 47">
            <a:extLst>
              <a:ext uri="{FF2B5EF4-FFF2-40B4-BE49-F238E27FC236}">
                <a16:creationId xmlns:a16="http://schemas.microsoft.com/office/drawing/2014/main" id="{D0173B4C-0561-43A6-A3A8-59976B8F5952}"/>
              </a:ext>
            </a:extLst>
          </p:cNvPr>
          <p:cNvCxnSpPr/>
          <p:nvPr/>
        </p:nvCxnSpPr>
        <p:spPr>
          <a:xfrm flipH="1" flipV="1">
            <a:off x="5468938" y="1285875"/>
            <a:ext cx="1787525" cy="557212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lipsa 48">
            <a:extLst>
              <a:ext uri="{FF2B5EF4-FFF2-40B4-BE49-F238E27FC236}">
                <a16:creationId xmlns:a16="http://schemas.microsoft.com/office/drawing/2014/main" id="{6945F0C9-5898-45E8-BE94-8D3D515EB8D8}"/>
              </a:ext>
            </a:extLst>
          </p:cNvPr>
          <p:cNvSpPr/>
          <p:nvPr/>
        </p:nvSpPr>
        <p:spPr>
          <a:xfrm>
            <a:off x="5826125" y="2541588"/>
            <a:ext cx="71438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A61C7872-BADA-453B-B1DA-D471F843DDD5}"/>
              </a:ext>
            </a:extLst>
          </p:cNvPr>
          <p:cNvSpPr/>
          <p:nvPr/>
        </p:nvSpPr>
        <p:spPr>
          <a:xfrm>
            <a:off x="6542088" y="4706938"/>
            <a:ext cx="71437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037DA7A6-C47D-493F-B468-F4AD48BEDC18}"/>
              </a:ext>
            </a:extLst>
          </p:cNvPr>
          <p:cNvSpPr txBox="1">
            <a:spLocks noChangeArrowheads="1"/>
          </p:cNvSpPr>
          <p:nvPr/>
        </p:nvSpPr>
        <p:spPr bwMode="auto">
          <a:xfrm rot="4410054">
            <a:off x="4979193" y="1491457"/>
            <a:ext cx="1604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–3 x + 1</a:t>
            </a:r>
          </a:p>
        </p:txBody>
      </p:sp>
      <p:sp>
        <p:nvSpPr>
          <p:cNvPr id="52" name="Elipsa 51">
            <a:extLst>
              <a:ext uri="{FF2B5EF4-FFF2-40B4-BE49-F238E27FC236}">
                <a16:creationId xmlns:a16="http://schemas.microsoft.com/office/drawing/2014/main" id="{76E0D523-2B8C-4FD5-B12F-64D4E44B4896}"/>
              </a:ext>
            </a:extLst>
          </p:cNvPr>
          <p:cNvSpPr/>
          <p:nvPr/>
        </p:nvSpPr>
        <p:spPr>
          <a:xfrm>
            <a:off x="6194425" y="3624263"/>
            <a:ext cx="73025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53" name="Object 108">
            <a:extLst>
              <a:ext uri="{FF2B5EF4-FFF2-40B4-BE49-F238E27FC236}">
                <a16:creationId xmlns:a16="http://schemas.microsoft.com/office/drawing/2014/main" id="{20CEBBBE-14C0-4436-B6DD-F11359F2A7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875" y="4086225"/>
          <a:ext cx="126523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41120" imgH="571320" progId="">
                  <p:embed/>
                </p:oleObj>
              </mc:Choice>
              <mc:Fallback>
                <p:oleObj name="Equation" r:id="rId10" imgW="1041120" imgH="571320" progId="">
                  <p:embed/>
                  <p:pic>
                    <p:nvPicPr>
                      <p:cNvPr id="0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4086225"/>
                        <a:ext cx="1265238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Tablica 53">
            <a:extLst>
              <a:ext uri="{FF2B5EF4-FFF2-40B4-BE49-F238E27FC236}">
                <a16:creationId xmlns:a16="http://schemas.microsoft.com/office/drawing/2014/main" id="{ADD97A5B-05D7-4749-8EBC-C5EE4BBAD9E6}"/>
              </a:ext>
            </a:extLst>
          </p:cNvPr>
          <p:cNvGraphicFramePr>
            <a:graphicFrameLocks noGrp="1"/>
          </p:cNvGraphicFramePr>
          <p:nvPr/>
        </p:nvGraphicFramePr>
        <p:xfrm>
          <a:off x="582613" y="4638675"/>
          <a:ext cx="2706687" cy="742950"/>
        </p:xfrm>
        <a:graphic>
          <a:graphicData uri="http://schemas.openxmlformats.org/drawingml/2006/table">
            <a:tbl>
              <a:tblPr/>
              <a:tblGrid>
                <a:gridCol w="1011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–2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5" name="Object 109">
            <a:extLst>
              <a:ext uri="{FF2B5EF4-FFF2-40B4-BE49-F238E27FC236}">
                <a16:creationId xmlns:a16="http://schemas.microsoft.com/office/drawing/2014/main" id="{23B6ECED-FCB7-4708-A0CE-A5E6F15D0C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4968875"/>
          <a:ext cx="1041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41120" imgH="571320" progId="">
                  <p:embed/>
                </p:oleObj>
              </mc:Choice>
              <mc:Fallback>
                <p:oleObj name="Equation" r:id="rId12" imgW="1041120" imgH="571320" progId="">
                  <p:embed/>
                  <p:pic>
                    <p:nvPicPr>
                      <p:cNvPr id="0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968875"/>
                        <a:ext cx="1041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Pravokutnik 55">
            <a:extLst>
              <a:ext uri="{FF2B5EF4-FFF2-40B4-BE49-F238E27FC236}">
                <a16:creationId xmlns:a16="http://schemas.microsoft.com/office/drawing/2014/main" id="{3112A692-392E-4CAB-854E-5B36C06B4FB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51000" y="5019675"/>
            <a:ext cx="495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57" name="Pravokutnik 56">
            <a:extLst>
              <a:ext uri="{FF2B5EF4-FFF2-40B4-BE49-F238E27FC236}">
                <a16:creationId xmlns:a16="http://schemas.microsoft.com/office/drawing/2014/main" id="{832F4D9F-6B97-42AD-A192-883D05587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8225" y="5019675"/>
            <a:ext cx="328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58" name="Pravokutnik 57">
            <a:extLst>
              <a:ext uri="{FF2B5EF4-FFF2-40B4-BE49-F238E27FC236}">
                <a16:creationId xmlns:a16="http://schemas.microsoft.com/office/drawing/2014/main" id="{5ED9A98E-0364-48B8-883C-0B9902286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4488" y="5019675"/>
            <a:ext cx="328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2</a:t>
            </a:r>
          </a:p>
        </p:txBody>
      </p:sp>
      <p:cxnSp>
        <p:nvCxnSpPr>
          <p:cNvPr id="59" name="Ravni poveznik 58">
            <a:extLst>
              <a:ext uri="{FF2B5EF4-FFF2-40B4-BE49-F238E27FC236}">
                <a16:creationId xmlns:a16="http://schemas.microsoft.com/office/drawing/2014/main" id="{199AA441-CD15-4C00-BD3E-887C4C8CC102}"/>
              </a:ext>
            </a:extLst>
          </p:cNvPr>
          <p:cNvCxnSpPr/>
          <p:nvPr/>
        </p:nvCxnSpPr>
        <p:spPr>
          <a:xfrm flipH="1">
            <a:off x="4197350" y="2416175"/>
            <a:ext cx="4556125" cy="22415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Elipsa 59">
            <a:extLst>
              <a:ext uri="{FF2B5EF4-FFF2-40B4-BE49-F238E27FC236}">
                <a16:creationId xmlns:a16="http://schemas.microsoft.com/office/drawing/2014/main" id="{18E7FA54-F605-48E2-891B-1F35D31E97E0}"/>
              </a:ext>
            </a:extLst>
          </p:cNvPr>
          <p:cNvSpPr/>
          <p:nvPr/>
        </p:nvSpPr>
        <p:spPr>
          <a:xfrm>
            <a:off x="6169025" y="3608388"/>
            <a:ext cx="107950" cy="107950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1" name="Elipsa 60">
            <a:extLst>
              <a:ext uri="{FF2B5EF4-FFF2-40B4-BE49-F238E27FC236}">
                <a16:creationId xmlns:a16="http://schemas.microsoft.com/office/drawing/2014/main" id="{3F4E78F6-8208-4DB1-8401-F2668FD9A931}"/>
              </a:ext>
            </a:extLst>
          </p:cNvPr>
          <p:cNvSpPr/>
          <p:nvPr/>
        </p:nvSpPr>
        <p:spPr>
          <a:xfrm>
            <a:off x="5467350" y="3973513"/>
            <a:ext cx="71438" cy="73025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2" name="TekstniOkvir 61">
            <a:extLst>
              <a:ext uri="{FF2B5EF4-FFF2-40B4-BE49-F238E27FC236}">
                <a16:creationId xmlns:a16="http://schemas.microsoft.com/office/drawing/2014/main" id="{872ED54A-95F6-4E6C-986D-5B6DA082239A}"/>
              </a:ext>
            </a:extLst>
          </p:cNvPr>
          <p:cNvSpPr txBox="1">
            <a:spLocks noChangeArrowheads="1"/>
          </p:cNvSpPr>
          <p:nvPr/>
        </p:nvSpPr>
        <p:spPr bwMode="auto">
          <a:xfrm rot="-1583683">
            <a:off x="7453313" y="2284413"/>
            <a:ext cx="1606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   x + 1</a:t>
            </a:r>
          </a:p>
        </p:txBody>
      </p:sp>
      <p:sp>
        <p:nvSpPr>
          <p:cNvPr id="63" name="Elipsa 62">
            <a:extLst>
              <a:ext uri="{FF2B5EF4-FFF2-40B4-BE49-F238E27FC236}">
                <a16:creationId xmlns:a16="http://schemas.microsoft.com/office/drawing/2014/main" id="{5DF71606-AD77-41E3-826B-EFE11E40E81F}"/>
              </a:ext>
            </a:extLst>
          </p:cNvPr>
          <p:cNvSpPr/>
          <p:nvPr/>
        </p:nvSpPr>
        <p:spPr>
          <a:xfrm>
            <a:off x="6902450" y="3259138"/>
            <a:ext cx="71438" cy="73025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4" name="TekstniOkvir 63">
            <a:extLst>
              <a:ext uri="{FF2B5EF4-FFF2-40B4-BE49-F238E27FC236}">
                <a16:creationId xmlns:a16="http://schemas.microsoft.com/office/drawing/2014/main" id="{B8448DDB-ACB4-4970-8066-BA4116144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113" y="5592763"/>
            <a:ext cx="43830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0070C0"/>
                </a:solidFill>
              </a:rPr>
              <a:t>Pravci imaju isti odsječak na osi y</a:t>
            </a:r>
          </a:p>
          <a:p>
            <a:pPr algn="ctr" eaLnBrk="1" hangingPunct="1"/>
            <a:r>
              <a:rPr lang="hr-HR" altLang="sr-Latn-RS" sz="2000" b="1" i="1">
                <a:solidFill>
                  <a:srgbClr val="0070C0"/>
                </a:solidFill>
              </a:rPr>
              <a:t>b</a:t>
            </a:r>
            <a:r>
              <a:rPr lang="hr-HR" altLang="sr-Latn-RS" sz="2000" b="1">
                <a:solidFill>
                  <a:srgbClr val="0070C0"/>
                </a:solidFill>
              </a:rPr>
              <a:t> = 1</a:t>
            </a:r>
          </a:p>
        </p:txBody>
      </p:sp>
      <p:sp>
        <p:nvSpPr>
          <p:cNvPr id="65" name="Elipsa 64">
            <a:extLst>
              <a:ext uri="{FF2B5EF4-FFF2-40B4-BE49-F238E27FC236}">
                <a16:creationId xmlns:a16="http://schemas.microsoft.com/office/drawing/2014/main" id="{42D4DF48-B945-44B1-A62C-B262E1387B61}"/>
              </a:ext>
            </a:extLst>
          </p:cNvPr>
          <p:cNvSpPr/>
          <p:nvPr/>
        </p:nvSpPr>
        <p:spPr>
          <a:xfrm>
            <a:off x="1209675" y="806450"/>
            <a:ext cx="419100" cy="606425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6" name="Elipsa 65">
            <a:extLst>
              <a:ext uri="{FF2B5EF4-FFF2-40B4-BE49-F238E27FC236}">
                <a16:creationId xmlns:a16="http://schemas.microsoft.com/office/drawing/2014/main" id="{9E3C8508-6761-44E0-AE3E-A222F6F947A1}"/>
              </a:ext>
            </a:extLst>
          </p:cNvPr>
          <p:cNvSpPr/>
          <p:nvPr/>
        </p:nvSpPr>
        <p:spPr>
          <a:xfrm>
            <a:off x="1408113" y="2405063"/>
            <a:ext cx="388937" cy="606425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7" name="Elipsa 66">
            <a:extLst>
              <a:ext uri="{FF2B5EF4-FFF2-40B4-BE49-F238E27FC236}">
                <a16:creationId xmlns:a16="http://schemas.microsoft.com/office/drawing/2014/main" id="{16687069-C3C1-4B1F-B335-300D78543B4A}"/>
              </a:ext>
            </a:extLst>
          </p:cNvPr>
          <p:cNvSpPr/>
          <p:nvPr/>
        </p:nvSpPr>
        <p:spPr>
          <a:xfrm>
            <a:off x="1419225" y="4114800"/>
            <a:ext cx="433388" cy="606425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B40BA92D-7982-4D0F-8C0D-83BE413F6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8" y="6280150"/>
            <a:ext cx="4067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>
                <a:solidFill>
                  <a:srgbClr val="FF0000"/>
                </a:solidFill>
              </a:rPr>
              <a:t>Pravci se sijeku u točki (0,1)</a:t>
            </a:r>
          </a:p>
        </p:txBody>
      </p:sp>
      <p:pic>
        <p:nvPicPr>
          <p:cNvPr id="20" name="Slika 19">
            <a:extLst>
              <a:ext uri="{FF2B5EF4-FFF2-40B4-BE49-F238E27FC236}">
                <a16:creationId xmlns:a16="http://schemas.microsoft.com/office/drawing/2014/main" id="{5CDBF1E9-F893-4ADC-A8DE-9EB2FC30A78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910570">
            <a:off x="7915275" y="2295525"/>
            <a:ext cx="285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 animBg="1"/>
      <p:bldP spid="38" grpId="0" animBg="1"/>
      <p:bldP spid="39" grpId="0"/>
      <p:bldP spid="40" grpId="0" animBg="1"/>
      <p:bldP spid="45" grpId="0"/>
      <p:bldP spid="46" grpId="0"/>
      <p:bldP spid="47" grpId="0"/>
      <p:bldP spid="49" grpId="0" animBg="1"/>
      <p:bldP spid="50" grpId="0" animBg="1"/>
      <p:bldP spid="51" grpId="0"/>
      <p:bldP spid="52" grpId="0" animBg="1"/>
      <p:bldP spid="56" grpId="0"/>
      <p:bldP spid="57" grpId="0"/>
      <p:bldP spid="58" grpId="0"/>
      <p:bldP spid="60" grpId="0" animBg="1"/>
      <p:bldP spid="61" grpId="0" animBg="1"/>
      <p:bldP spid="62" grpId="0"/>
      <p:bldP spid="63" grpId="0" animBg="1"/>
      <p:bldP spid="64" grpId="0"/>
      <p:bldP spid="65" grpId="0" animBg="1"/>
      <p:bldP spid="66" grpId="0" animBg="1"/>
      <p:bldP spid="67" grpId="0" animBg="1"/>
      <p:bldP spid="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ica 40">
            <a:extLst>
              <a:ext uri="{FF2B5EF4-FFF2-40B4-BE49-F238E27FC236}">
                <a16:creationId xmlns:a16="http://schemas.microsoft.com/office/drawing/2014/main" id="{E625A3A3-6D3C-450A-8279-417B1CFF3E89}"/>
              </a:ext>
            </a:extLst>
          </p:cNvPr>
          <p:cNvGraphicFramePr>
            <a:graphicFrameLocks noGrp="1"/>
          </p:cNvGraphicFramePr>
          <p:nvPr/>
        </p:nvGraphicFramePr>
        <p:xfrm>
          <a:off x="4419600" y="1498600"/>
          <a:ext cx="3959225" cy="50450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284" name="TekstniOkvir 1">
            <a:extLst>
              <a:ext uri="{FF2B5EF4-FFF2-40B4-BE49-F238E27FC236}">
                <a16:creationId xmlns:a16="http://schemas.microsoft.com/office/drawing/2014/main" id="{19B1ED64-1403-4DD3-8B1C-93869261A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01613"/>
            <a:ext cx="4297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Nacrtajmo pravce: </a:t>
            </a:r>
          </a:p>
        </p:txBody>
      </p:sp>
      <p:grpSp>
        <p:nvGrpSpPr>
          <p:cNvPr id="2" name="Grupa 2">
            <a:extLst>
              <a:ext uri="{FF2B5EF4-FFF2-40B4-BE49-F238E27FC236}">
                <a16:creationId xmlns:a16="http://schemas.microsoft.com/office/drawing/2014/main" id="{D038EFCF-1457-4508-BE7E-41AB2BB99130}"/>
              </a:ext>
            </a:extLst>
          </p:cNvPr>
          <p:cNvGrpSpPr>
            <a:grpSpLocks/>
          </p:cNvGrpSpPr>
          <p:nvPr/>
        </p:nvGrpSpPr>
        <p:grpSpPr bwMode="auto">
          <a:xfrm>
            <a:off x="4506913" y="1349375"/>
            <a:ext cx="4038600" cy="4979988"/>
            <a:chOff x="1673228" y="574528"/>
            <a:chExt cx="4038105" cy="4978919"/>
          </a:xfrm>
        </p:grpSpPr>
        <p:sp>
          <p:nvSpPr>
            <p:cNvPr id="4335" name="Line 6">
              <a:extLst>
                <a:ext uri="{FF2B5EF4-FFF2-40B4-BE49-F238E27FC236}">
                  <a16:creationId xmlns:a16="http://schemas.microsoft.com/office/drawing/2014/main" id="{432D84BB-CEE5-4EC8-841D-B199600950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4419" y="621447"/>
              <a:ext cx="1588" cy="493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36" name="Line 9">
              <a:extLst>
                <a:ext uri="{FF2B5EF4-FFF2-40B4-BE49-F238E27FC236}">
                  <a16:creationId xmlns:a16="http://schemas.microsoft.com/office/drawing/2014/main" id="{78CCFB71-9FC5-4F8A-9BD0-5CF232AD66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429218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37" name="Line 10">
              <a:extLst>
                <a:ext uri="{FF2B5EF4-FFF2-40B4-BE49-F238E27FC236}">
                  <a16:creationId xmlns:a16="http://schemas.microsoft.com/office/drawing/2014/main" id="{7B01BE54-F0ED-44EC-A2D1-A022FED72B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79513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38" name="Line 12">
              <a:extLst>
                <a:ext uri="{FF2B5EF4-FFF2-40B4-BE49-F238E27FC236}">
                  <a16:creationId xmlns:a16="http://schemas.microsoft.com/office/drawing/2014/main" id="{968A1388-5E52-4A19-9CF2-3FCF9E694D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15153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39" name="Line 13">
              <a:extLst>
                <a:ext uri="{FF2B5EF4-FFF2-40B4-BE49-F238E27FC236}">
                  <a16:creationId xmlns:a16="http://schemas.microsoft.com/office/drawing/2014/main" id="{DFA897C1-F5DC-477F-84D1-16AE3C201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51110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40" name="Line 15">
              <a:extLst>
                <a:ext uri="{FF2B5EF4-FFF2-40B4-BE49-F238E27FC236}">
                  <a16:creationId xmlns:a16="http://schemas.microsoft.com/office/drawing/2014/main" id="{991D1FB3-5009-4567-8FB4-03EF034D5E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872257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41" name="Line 16">
              <a:extLst>
                <a:ext uri="{FF2B5EF4-FFF2-40B4-BE49-F238E27FC236}">
                  <a16:creationId xmlns:a16="http://schemas.microsoft.com/office/drawing/2014/main" id="{AAB1D11C-08CC-4DDF-8405-D4AC2AED2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6319" y="3231033"/>
              <a:ext cx="85725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42" name="Line 17">
              <a:extLst>
                <a:ext uri="{FF2B5EF4-FFF2-40B4-BE49-F238E27FC236}">
                  <a16:creationId xmlns:a16="http://schemas.microsoft.com/office/drawing/2014/main" id="{9426969D-2EE6-46DF-A01E-BD018D9CB6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592983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43" name="Line 18">
              <a:extLst>
                <a:ext uri="{FF2B5EF4-FFF2-40B4-BE49-F238E27FC236}">
                  <a16:creationId xmlns:a16="http://schemas.microsoft.com/office/drawing/2014/main" id="{D03DD78A-0EA4-4831-A4CE-262E6527E6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95414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44" name="Line 20">
              <a:extLst>
                <a:ext uri="{FF2B5EF4-FFF2-40B4-BE49-F238E27FC236}">
                  <a16:creationId xmlns:a16="http://schemas.microsoft.com/office/drawing/2014/main" id="{04505706-36D4-457F-9016-9E44E86F1B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31291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45" name="Line 21">
              <a:extLst>
                <a:ext uri="{FF2B5EF4-FFF2-40B4-BE49-F238E27FC236}">
                  <a16:creationId xmlns:a16="http://schemas.microsoft.com/office/drawing/2014/main" id="{B6629E15-174C-4BD5-9E88-9B642D8859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672485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46" name="Line 23">
              <a:extLst>
                <a:ext uri="{FF2B5EF4-FFF2-40B4-BE49-F238E27FC236}">
                  <a16:creationId xmlns:a16="http://schemas.microsoft.com/office/drawing/2014/main" id="{40E234EA-C40E-417C-83D3-D411783C27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503364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47" name="Line 43">
              <a:extLst>
                <a:ext uri="{FF2B5EF4-FFF2-40B4-BE49-F238E27FC236}">
                  <a16:creationId xmlns:a16="http://schemas.microsoft.com/office/drawing/2014/main" id="{50892B8A-768F-4FA2-BA69-6793C20BBB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228" y="3231033"/>
              <a:ext cx="396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48" name="Line 52">
              <a:extLst>
                <a:ext uri="{FF2B5EF4-FFF2-40B4-BE49-F238E27FC236}">
                  <a16:creationId xmlns:a16="http://schemas.microsoft.com/office/drawing/2014/main" id="{D9895286-19F7-40BA-93AC-ED3493442C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554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49" name="Line 53">
              <a:extLst>
                <a:ext uri="{FF2B5EF4-FFF2-40B4-BE49-F238E27FC236}">
                  <a16:creationId xmlns:a16="http://schemas.microsoft.com/office/drawing/2014/main" id="{06B4E00C-55DA-412C-90BA-AC3CDC6FCC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12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50" name="Line 54">
              <a:extLst>
                <a:ext uri="{FF2B5EF4-FFF2-40B4-BE49-F238E27FC236}">
                  <a16:creationId xmlns:a16="http://schemas.microsoft.com/office/drawing/2014/main" id="{05EB3F30-6E8A-4A6D-8D93-D5DEDAEA2D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3692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51" name="Line 55">
              <a:extLst>
                <a:ext uri="{FF2B5EF4-FFF2-40B4-BE49-F238E27FC236}">
                  <a16:creationId xmlns:a16="http://schemas.microsoft.com/office/drawing/2014/main" id="{5A9A7D8A-55B4-4A40-96B2-C59E2778C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2469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52" name="Line 56">
              <a:extLst>
                <a:ext uri="{FF2B5EF4-FFF2-40B4-BE49-F238E27FC236}">
                  <a16:creationId xmlns:a16="http://schemas.microsoft.com/office/drawing/2014/main" id="{F51D2F54-B3D3-446A-A765-7D915BA206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4419" y="3192933"/>
              <a:ext cx="1588" cy="14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53" name="Line 57">
              <a:extLst>
                <a:ext uri="{FF2B5EF4-FFF2-40B4-BE49-F238E27FC236}">
                  <a16:creationId xmlns:a16="http://schemas.microsoft.com/office/drawing/2014/main" id="{C90AD393-7FE0-4115-9678-CA573A8F61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98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54" name="Line 58">
              <a:extLst>
                <a:ext uri="{FF2B5EF4-FFF2-40B4-BE49-F238E27FC236}">
                  <a16:creationId xmlns:a16="http://schemas.microsoft.com/office/drawing/2014/main" id="{E4D71C73-9D87-46B2-A4A9-E27397FD9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355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55" name="Line 59">
              <a:extLst>
                <a:ext uri="{FF2B5EF4-FFF2-40B4-BE49-F238E27FC236}">
                  <a16:creationId xmlns:a16="http://schemas.microsoft.com/office/drawing/2014/main" id="{F64425A1-39C2-492C-A68C-29D4BD64DA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709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56" name="Oval 86">
              <a:extLst>
                <a:ext uri="{FF2B5EF4-FFF2-40B4-BE49-F238E27FC236}">
                  <a16:creationId xmlns:a16="http://schemas.microsoft.com/office/drawing/2014/main" id="{C1CFA3FE-7301-4915-9F49-B97A9EDC6B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5843" y="3202457"/>
              <a:ext cx="54000" cy="5400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4357" name="Rectangle 62">
              <a:extLst>
                <a:ext uri="{FF2B5EF4-FFF2-40B4-BE49-F238E27FC236}">
                  <a16:creationId xmlns:a16="http://schemas.microsoft.com/office/drawing/2014/main" id="{4077DED6-4419-4398-9673-AA8E5BD99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856" y="33024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4358" name="Rectangle 62">
              <a:extLst>
                <a:ext uri="{FF2B5EF4-FFF2-40B4-BE49-F238E27FC236}">
                  <a16:creationId xmlns:a16="http://schemas.microsoft.com/office/drawing/2014/main" id="{1F030FB9-E1FC-4F6C-A4F2-CB968F0BA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2938" y="27690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0070C0"/>
                  </a:solidFill>
                </a:rPr>
                <a:t>1</a:t>
              </a:r>
            </a:p>
          </p:txBody>
        </p:sp>
        <p:sp>
          <p:nvSpPr>
            <p:cNvPr id="4359" name="TekstniOkvir 27">
              <a:extLst>
                <a:ext uri="{FF2B5EF4-FFF2-40B4-BE49-F238E27FC236}">
                  <a16:creationId xmlns:a16="http://schemas.microsoft.com/office/drawing/2014/main" id="{5AA61F31-856C-4D5A-89C0-B62DB8BAEA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133" y="3257131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x</a:t>
              </a:r>
            </a:p>
          </p:txBody>
        </p:sp>
        <p:sp>
          <p:nvSpPr>
            <p:cNvPr id="4360" name="TekstniOkvir 28">
              <a:extLst>
                <a:ext uri="{FF2B5EF4-FFF2-40B4-BE49-F238E27FC236}">
                  <a16:creationId xmlns:a16="http://schemas.microsoft.com/office/drawing/2014/main" id="{D5D82BD4-0CD0-49D2-8AFB-281E81BEC0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0846" y="574528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y</a:t>
              </a:r>
            </a:p>
          </p:txBody>
        </p:sp>
      </p:grpSp>
      <p:graphicFrame>
        <p:nvGraphicFramePr>
          <p:cNvPr id="30" name="Object 58">
            <a:extLst>
              <a:ext uri="{FF2B5EF4-FFF2-40B4-BE49-F238E27FC236}">
                <a16:creationId xmlns:a16="http://schemas.microsoft.com/office/drawing/2014/main" id="{37CD7357-B0E7-458A-8C4F-560A1AD7FB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363" y="982663"/>
          <a:ext cx="12192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865" imgH="266584" progId="">
                  <p:embed/>
                </p:oleObj>
              </mc:Choice>
              <mc:Fallback>
                <p:oleObj name="Equation" r:id="rId2" imgW="1002865" imgH="266584" progId="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982663"/>
                        <a:ext cx="12192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Tablica 30">
            <a:extLst>
              <a:ext uri="{FF2B5EF4-FFF2-40B4-BE49-F238E27FC236}">
                <a16:creationId xmlns:a16="http://schemas.microsoft.com/office/drawing/2014/main" id="{2BEDD4AF-7DE9-4D89-902D-3F48528DA210}"/>
              </a:ext>
            </a:extLst>
          </p:cNvPr>
          <p:cNvGraphicFramePr>
            <a:graphicFrameLocks noGrp="1"/>
          </p:cNvGraphicFramePr>
          <p:nvPr/>
        </p:nvGraphicFramePr>
        <p:xfrm>
          <a:off x="520700" y="1349375"/>
          <a:ext cx="2705100" cy="742950"/>
        </p:xfrm>
        <a:graphic>
          <a:graphicData uri="http://schemas.openxmlformats.org/drawingml/2006/table">
            <a:tbl>
              <a:tblPr/>
              <a:tblGrid>
                <a:gridCol w="100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Object 59">
            <a:extLst>
              <a:ext uri="{FF2B5EF4-FFF2-40B4-BE49-F238E27FC236}">
                <a16:creationId xmlns:a16="http://schemas.microsoft.com/office/drawing/2014/main" id="{F8EC6370-B128-49A4-91EE-A4F6464359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5438" y="1790700"/>
          <a:ext cx="977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476" imgH="266584" progId="">
                  <p:embed/>
                </p:oleObj>
              </mc:Choice>
              <mc:Fallback>
                <p:oleObj name="Equation" r:id="rId4" imgW="977476" imgH="266584" progId="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8" y="1790700"/>
                        <a:ext cx="977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Pravokutnik 32">
            <a:extLst>
              <a:ext uri="{FF2B5EF4-FFF2-40B4-BE49-F238E27FC236}">
                <a16:creationId xmlns:a16="http://schemas.microsoft.com/office/drawing/2014/main" id="{894C2F50-22B0-41A1-B80B-E8BBCCAC1EF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33538" y="1730375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id="{0693F2C5-ED97-4B2F-BAF5-2A4867524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1730375"/>
            <a:ext cx="328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id="{0D36D216-FEBF-494A-867C-60314CCAE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25" y="1730375"/>
            <a:ext cx="471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–1</a:t>
            </a:r>
          </a:p>
        </p:txBody>
      </p:sp>
      <p:cxnSp>
        <p:nvCxnSpPr>
          <p:cNvPr id="36" name="Ravni poveznik 35">
            <a:extLst>
              <a:ext uri="{FF2B5EF4-FFF2-40B4-BE49-F238E27FC236}">
                <a16:creationId xmlns:a16="http://schemas.microsoft.com/office/drawing/2014/main" id="{9F1A5051-707E-434B-AFA7-F2F96A27B044}"/>
              </a:ext>
            </a:extLst>
          </p:cNvPr>
          <p:cNvCxnSpPr/>
          <p:nvPr/>
        </p:nvCxnSpPr>
        <p:spPr>
          <a:xfrm rot="5400000">
            <a:off x="3580607" y="2526506"/>
            <a:ext cx="5143500" cy="25669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a 36">
            <a:extLst>
              <a:ext uri="{FF2B5EF4-FFF2-40B4-BE49-F238E27FC236}">
                <a16:creationId xmlns:a16="http://schemas.microsoft.com/office/drawing/2014/main" id="{A33F8824-BF43-4089-BD26-A5FDE1BC48F6}"/>
              </a:ext>
            </a:extLst>
          </p:cNvPr>
          <p:cNvSpPr/>
          <p:nvPr/>
        </p:nvSpPr>
        <p:spPr>
          <a:xfrm>
            <a:off x="6546850" y="2906713"/>
            <a:ext cx="71438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8" name="Elipsa 37">
            <a:extLst>
              <a:ext uri="{FF2B5EF4-FFF2-40B4-BE49-F238E27FC236}">
                <a16:creationId xmlns:a16="http://schemas.microsoft.com/office/drawing/2014/main" id="{7AF70196-2DCB-43A9-A140-6519FD43C079}"/>
              </a:ext>
            </a:extLst>
          </p:cNvPr>
          <p:cNvSpPr/>
          <p:nvPr/>
        </p:nvSpPr>
        <p:spPr>
          <a:xfrm>
            <a:off x="6194425" y="3624263"/>
            <a:ext cx="71438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B719A316-87F9-4187-AB82-F87D760C1B1A}"/>
              </a:ext>
            </a:extLst>
          </p:cNvPr>
          <p:cNvSpPr txBox="1">
            <a:spLocks noChangeArrowheads="1"/>
          </p:cNvSpPr>
          <p:nvPr/>
        </p:nvSpPr>
        <p:spPr bwMode="auto">
          <a:xfrm rot="-3840000">
            <a:off x="6293643" y="1380332"/>
            <a:ext cx="1604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2 x + 1</a:t>
            </a: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699F7E3F-BD52-4051-82EB-0A1E30C2383F}"/>
              </a:ext>
            </a:extLst>
          </p:cNvPr>
          <p:cNvSpPr/>
          <p:nvPr/>
        </p:nvSpPr>
        <p:spPr>
          <a:xfrm>
            <a:off x="5819775" y="4352925"/>
            <a:ext cx="73025" cy="71438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42" name="Object 60">
            <a:extLst>
              <a:ext uri="{FF2B5EF4-FFF2-40B4-BE49-F238E27FC236}">
                <a16:creationId xmlns:a16="http://schemas.microsoft.com/office/drawing/2014/main" id="{132A219F-13A1-46FC-BA9D-C7FFF58D50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8463" y="2568575"/>
          <a:ext cx="14192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266400" progId="">
                  <p:embed/>
                </p:oleObj>
              </mc:Choice>
              <mc:Fallback>
                <p:oleObj name="Equation" r:id="rId6" imgW="1168200" imgH="266400" progId="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2568575"/>
                        <a:ext cx="141922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Tablica 42">
            <a:extLst>
              <a:ext uri="{FF2B5EF4-FFF2-40B4-BE49-F238E27FC236}">
                <a16:creationId xmlns:a16="http://schemas.microsoft.com/office/drawing/2014/main" id="{C41B34A3-B628-43DE-9D66-4CD44BD24285}"/>
              </a:ext>
            </a:extLst>
          </p:cNvPr>
          <p:cNvGraphicFramePr>
            <a:graphicFrameLocks noGrp="1"/>
          </p:cNvGraphicFramePr>
          <p:nvPr/>
        </p:nvGraphicFramePr>
        <p:xfrm>
          <a:off x="569913" y="2924175"/>
          <a:ext cx="2705100" cy="742950"/>
        </p:xfrm>
        <a:graphic>
          <a:graphicData uri="http://schemas.openxmlformats.org/drawingml/2006/table">
            <a:tbl>
              <a:tblPr/>
              <a:tblGrid>
                <a:gridCol w="1011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4" name="Object 61">
            <a:extLst>
              <a:ext uri="{FF2B5EF4-FFF2-40B4-BE49-F238E27FC236}">
                <a16:creationId xmlns:a16="http://schemas.microsoft.com/office/drawing/2014/main" id="{F91BCAA9-EDAD-4CFF-B07A-AA2B3845A8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9400" y="3365500"/>
          <a:ext cx="11684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266400" progId="">
                  <p:embed/>
                </p:oleObj>
              </mc:Choice>
              <mc:Fallback>
                <p:oleObj name="Equation" r:id="rId8" imgW="1168200" imgH="266400" progId="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" y="3365500"/>
                        <a:ext cx="11684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Pravokutnik 44">
            <a:extLst>
              <a:ext uri="{FF2B5EF4-FFF2-40B4-BE49-F238E27FC236}">
                <a16:creationId xmlns:a16="http://schemas.microsoft.com/office/drawing/2014/main" id="{5C073B95-4B4F-4AB3-BAC5-9EE65A143A4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01788" y="3305175"/>
            <a:ext cx="493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CF9EF598-442C-4E87-84C4-12E9B898D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7425" y="3305175"/>
            <a:ext cx="328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3</a:t>
            </a:r>
          </a:p>
        </p:txBody>
      </p:sp>
      <p:cxnSp>
        <p:nvCxnSpPr>
          <p:cNvPr id="48" name="Ravni poveznik 47">
            <a:extLst>
              <a:ext uri="{FF2B5EF4-FFF2-40B4-BE49-F238E27FC236}">
                <a16:creationId xmlns:a16="http://schemas.microsoft.com/office/drawing/2014/main" id="{41919A90-80E4-4002-BE77-340748239993}"/>
              </a:ext>
            </a:extLst>
          </p:cNvPr>
          <p:cNvCxnSpPr/>
          <p:nvPr/>
        </p:nvCxnSpPr>
        <p:spPr>
          <a:xfrm flipH="1" flipV="1">
            <a:off x="5969000" y="1144588"/>
            <a:ext cx="1965325" cy="571182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Pravokutnik 46">
            <a:extLst>
              <a:ext uri="{FF2B5EF4-FFF2-40B4-BE49-F238E27FC236}">
                <a16:creationId xmlns:a16="http://schemas.microsoft.com/office/drawing/2014/main" id="{C44258C2-0EB0-4538-B0F0-B891CE92C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5275" y="3305175"/>
            <a:ext cx="328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49" name="Elipsa 48">
            <a:extLst>
              <a:ext uri="{FF2B5EF4-FFF2-40B4-BE49-F238E27FC236}">
                <a16:creationId xmlns:a16="http://schemas.microsoft.com/office/drawing/2014/main" id="{CA44C403-AF23-4445-927B-752E7E7FDF29}"/>
              </a:ext>
            </a:extLst>
          </p:cNvPr>
          <p:cNvSpPr/>
          <p:nvPr/>
        </p:nvSpPr>
        <p:spPr>
          <a:xfrm>
            <a:off x="6902450" y="3973513"/>
            <a:ext cx="71438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8B23D510-79B5-4FD5-B1A8-C4CA8B21F68A}"/>
              </a:ext>
            </a:extLst>
          </p:cNvPr>
          <p:cNvSpPr/>
          <p:nvPr/>
        </p:nvSpPr>
        <p:spPr>
          <a:xfrm>
            <a:off x="6526213" y="2887663"/>
            <a:ext cx="107950" cy="107950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ED2A7B3F-819A-4010-8BF8-10E2B707BEE6}"/>
              </a:ext>
            </a:extLst>
          </p:cNvPr>
          <p:cNvSpPr txBox="1">
            <a:spLocks noChangeArrowheads="1"/>
          </p:cNvSpPr>
          <p:nvPr/>
        </p:nvSpPr>
        <p:spPr bwMode="auto">
          <a:xfrm rot="4302750">
            <a:off x="6820694" y="5179219"/>
            <a:ext cx="1604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–3 x + 6</a:t>
            </a:r>
          </a:p>
        </p:txBody>
      </p:sp>
      <p:sp>
        <p:nvSpPr>
          <p:cNvPr id="52" name="Elipsa 51">
            <a:extLst>
              <a:ext uri="{FF2B5EF4-FFF2-40B4-BE49-F238E27FC236}">
                <a16:creationId xmlns:a16="http://schemas.microsoft.com/office/drawing/2014/main" id="{ACA78878-2A30-4EFD-91C7-160E0DA94628}"/>
              </a:ext>
            </a:extLst>
          </p:cNvPr>
          <p:cNvSpPr/>
          <p:nvPr/>
        </p:nvSpPr>
        <p:spPr>
          <a:xfrm>
            <a:off x="6184900" y="1822450"/>
            <a:ext cx="73025" cy="71438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4" name="TekstniOkvir 63">
            <a:extLst>
              <a:ext uri="{FF2B5EF4-FFF2-40B4-BE49-F238E27FC236}">
                <a16:creationId xmlns:a16="http://schemas.microsoft.com/office/drawing/2014/main" id="{67919D1E-0916-48B9-B236-1C9D6A748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8738" y="4267200"/>
            <a:ext cx="4384676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0070C0"/>
                </a:solidFill>
              </a:rPr>
              <a:t>Pravci imaju različite nagibe i različite odsječke na osi y</a:t>
            </a:r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E001AEB3-12F5-4EDE-BBD2-F03B12473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8" y="5167313"/>
            <a:ext cx="4067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FF0000"/>
                </a:solidFill>
              </a:rPr>
              <a:t>Pravci se sijeku u jednoj točki.</a:t>
            </a: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9E1A62D2-4287-453A-A89B-980A3DE44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188" y="5610225"/>
            <a:ext cx="1022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>
                <a:solidFill>
                  <a:srgbClr val="FF0000"/>
                </a:solidFill>
              </a:rPr>
              <a:t>S</a:t>
            </a:r>
            <a:r>
              <a:rPr lang="hr-HR" altLang="sr-Latn-RS" sz="2400" b="1">
                <a:solidFill>
                  <a:srgbClr val="FF0000"/>
                </a:solidFill>
              </a:rPr>
              <a:t>(1,3)</a:t>
            </a:r>
            <a:endParaRPr lang="hr-HR" altLang="sr-Latn-RS" sz="2400"/>
          </a:p>
        </p:txBody>
      </p:sp>
      <p:sp>
        <p:nvSpPr>
          <p:cNvPr id="56" name="Elipsa 55">
            <a:extLst>
              <a:ext uri="{FF2B5EF4-FFF2-40B4-BE49-F238E27FC236}">
                <a16:creationId xmlns:a16="http://schemas.microsoft.com/office/drawing/2014/main" id="{1D052AF8-7A0B-4114-AE83-37DCF137E7AA}"/>
              </a:ext>
            </a:extLst>
          </p:cNvPr>
          <p:cNvSpPr/>
          <p:nvPr/>
        </p:nvSpPr>
        <p:spPr>
          <a:xfrm>
            <a:off x="6265863" y="2414588"/>
            <a:ext cx="776287" cy="1203325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57" name="TekstniOkvir 56">
            <a:extLst>
              <a:ext uri="{FF2B5EF4-FFF2-40B4-BE49-F238E27FC236}">
                <a16:creationId xmlns:a16="http://schemas.microsoft.com/office/drawing/2014/main" id="{F3366DCD-3723-4B73-AF01-474E5CB88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8" y="2965450"/>
            <a:ext cx="798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 animBg="1"/>
      <p:bldP spid="38" grpId="0" animBg="1"/>
      <p:bldP spid="39" grpId="0"/>
      <p:bldP spid="40" grpId="0" animBg="1"/>
      <p:bldP spid="45" grpId="0"/>
      <p:bldP spid="46" grpId="0"/>
      <p:bldP spid="47" grpId="0"/>
      <p:bldP spid="49" grpId="0" animBg="1"/>
      <p:bldP spid="50" grpId="0" animBg="1"/>
      <p:bldP spid="51" grpId="0"/>
      <p:bldP spid="52" grpId="0" animBg="1"/>
      <p:bldP spid="64" grpId="0"/>
      <p:bldP spid="71" grpId="0"/>
      <p:bldP spid="5" grpId="0"/>
      <p:bldP spid="56" grpId="0" animBg="1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ica 40">
            <a:extLst>
              <a:ext uri="{FF2B5EF4-FFF2-40B4-BE49-F238E27FC236}">
                <a16:creationId xmlns:a16="http://schemas.microsoft.com/office/drawing/2014/main" id="{EB8F121A-F45F-459F-9CE6-F14054F8F9A8}"/>
              </a:ext>
            </a:extLst>
          </p:cNvPr>
          <p:cNvGraphicFramePr>
            <a:graphicFrameLocks noGrp="1"/>
          </p:cNvGraphicFramePr>
          <p:nvPr/>
        </p:nvGraphicFramePr>
        <p:xfrm>
          <a:off x="4419600" y="1498600"/>
          <a:ext cx="3959225" cy="50450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308" name="TekstniOkvir 1">
            <a:extLst>
              <a:ext uri="{FF2B5EF4-FFF2-40B4-BE49-F238E27FC236}">
                <a16:creationId xmlns:a16="http://schemas.microsoft.com/office/drawing/2014/main" id="{CFAF0289-EFF2-4EEF-80F3-AB16C7059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01613"/>
            <a:ext cx="4297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Nacrtajmo pravce: </a:t>
            </a:r>
          </a:p>
        </p:txBody>
      </p:sp>
      <p:grpSp>
        <p:nvGrpSpPr>
          <p:cNvPr id="2" name="Grupa 2">
            <a:extLst>
              <a:ext uri="{FF2B5EF4-FFF2-40B4-BE49-F238E27FC236}">
                <a16:creationId xmlns:a16="http://schemas.microsoft.com/office/drawing/2014/main" id="{396DD4C9-4018-4CCD-97EE-45860185C749}"/>
              </a:ext>
            </a:extLst>
          </p:cNvPr>
          <p:cNvGrpSpPr>
            <a:grpSpLocks/>
          </p:cNvGrpSpPr>
          <p:nvPr/>
        </p:nvGrpSpPr>
        <p:grpSpPr bwMode="auto">
          <a:xfrm>
            <a:off x="4506913" y="1349375"/>
            <a:ext cx="4038600" cy="4979988"/>
            <a:chOff x="1673228" y="574528"/>
            <a:chExt cx="4038105" cy="4978919"/>
          </a:xfrm>
        </p:grpSpPr>
        <p:sp>
          <p:nvSpPr>
            <p:cNvPr id="5360" name="Line 6">
              <a:extLst>
                <a:ext uri="{FF2B5EF4-FFF2-40B4-BE49-F238E27FC236}">
                  <a16:creationId xmlns:a16="http://schemas.microsoft.com/office/drawing/2014/main" id="{0B30EA68-602A-40E2-A49A-189A204C8F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4419" y="621447"/>
              <a:ext cx="1588" cy="493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61" name="Line 9">
              <a:extLst>
                <a:ext uri="{FF2B5EF4-FFF2-40B4-BE49-F238E27FC236}">
                  <a16:creationId xmlns:a16="http://schemas.microsoft.com/office/drawing/2014/main" id="{EAB74915-AB83-433A-B585-6D2D215A6B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429218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62" name="Line 10">
              <a:extLst>
                <a:ext uri="{FF2B5EF4-FFF2-40B4-BE49-F238E27FC236}">
                  <a16:creationId xmlns:a16="http://schemas.microsoft.com/office/drawing/2014/main" id="{A5253AAA-0601-44AC-94FC-0614504ECF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79513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63" name="Line 12">
              <a:extLst>
                <a:ext uri="{FF2B5EF4-FFF2-40B4-BE49-F238E27FC236}">
                  <a16:creationId xmlns:a16="http://schemas.microsoft.com/office/drawing/2014/main" id="{5967DFB0-45AD-4B0C-81D0-37FCD5E967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15153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64" name="Line 13">
              <a:extLst>
                <a:ext uri="{FF2B5EF4-FFF2-40B4-BE49-F238E27FC236}">
                  <a16:creationId xmlns:a16="http://schemas.microsoft.com/office/drawing/2014/main" id="{F9D730EC-EFFF-4C6B-80A3-EEC228C4C6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51110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65" name="Line 15">
              <a:extLst>
                <a:ext uri="{FF2B5EF4-FFF2-40B4-BE49-F238E27FC236}">
                  <a16:creationId xmlns:a16="http://schemas.microsoft.com/office/drawing/2014/main" id="{51119BBD-0899-440C-B9D7-87C68C4CF3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872257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66" name="Line 16">
              <a:extLst>
                <a:ext uri="{FF2B5EF4-FFF2-40B4-BE49-F238E27FC236}">
                  <a16:creationId xmlns:a16="http://schemas.microsoft.com/office/drawing/2014/main" id="{385185C1-B2D5-456B-ACA1-C41E322C5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6319" y="3231033"/>
              <a:ext cx="85725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67" name="Line 17">
              <a:extLst>
                <a:ext uri="{FF2B5EF4-FFF2-40B4-BE49-F238E27FC236}">
                  <a16:creationId xmlns:a16="http://schemas.microsoft.com/office/drawing/2014/main" id="{81DD35FC-FD26-430F-B263-8295226831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592983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68" name="Line 18">
              <a:extLst>
                <a:ext uri="{FF2B5EF4-FFF2-40B4-BE49-F238E27FC236}">
                  <a16:creationId xmlns:a16="http://schemas.microsoft.com/office/drawing/2014/main" id="{CA4E8484-E839-49A1-92B6-45BCE6ED96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95414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69" name="Line 20">
              <a:extLst>
                <a:ext uri="{FF2B5EF4-FFF2-40B4-BE49-F238E27FC236}">
                  <a16:creationId xmlns:a16="http://schemas.microsoft.com/office/drawing/2014/main" id="{B58F58B3-6640-499A-96C3-647AA9C3E0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31291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70" name="Line 21">
              <a:extLst>
                <a:ext uri="{FF2B5EF4-FFF2-40B4-BE49-F238E27FC236}">
                  <a16:creationId xmlns:a16="http://schemas.microsoft.com/office/drawing/2014/main" id="{97D0C1FC-F834-47DE-A5D1-97CFA94602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672485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71" name="Line 23">
              <a:extLst>
                <a:ext uri="{FF2B5EF4-FFF2-40B4-BE49-F238E27FC236}">
                  <a16:creationId xmlns:a16="http://schemas.microsoft.com/office/drawing/2014/main" id="{F1F22619-1EFD-4DAE-85B5-7747611646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503364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72" name="Line 43">
              <a:extLst>
                <a:ext uri="{FF2B5EF4-FFF2-40B4-BE49-F238E27FC236}">
                  <a16:creationId xmlns:a16="http://schemas.microsoft.com/office/drawing/2014/main" id="{80649DA5-9864-4056-98F0-B6174E864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228" y="3231033"/>
              <a:ext cx="396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73" name="Line 52">
              <a:extLst>
                <a:ext uri="{FF2B5EF4-FFF2-40B4-BE49-F238E27FC236}">
                  <a16:creationId xmlns:a16="http://schemas.microsoft.com/office/drawing/2014/main" id="{A350689B-4439-4445-9477-F3CE4101C1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554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74" name="Line 53">
              <a:extLst>
                <a:ext uri="{FF2B5EF4-FFF2-40B4-BE49-F238E27FC236}">
                  <a16:creationId xmlns:a16="http://schemas.microsoft.com/office/drawing/2014/main" id="{60BBA715-780C-47DF-AF8D-82A0515431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12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75" name="Line 54">
              <a:extLst>
                <a:ext uri="{FF2B5EF4-FFF2-40B4-BE49-F238E27FC236}">
                  <a16:creationId xmlns:a16="http://schemas.microsoft.com/office/drawing/2014/main" id="{9163F123-E9C6-405F-8CD4-6F16507B36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3692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76" name="Line 55">
              <a:extLst>
                <a:ext uri="{FF2B5EF4-FFF2-40B4-BE49-F238E27FC236}">
                  <a16:creationId xmlns:a16="http://schemas.microsoft.com/office/drawing/2014/main" id="{EE76CE0F-94D7-4815-896E-8525ED5ABC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2469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77" name="Line 56">
              <a:extLst>
                <a:ext uri="{FF2B5EF4-FFF2-40B4-BE49-F238E27FC236}">
                  <a16:creationId xmlns:a16="http://schemas.microsoft.com/office/drawing/2014/main" id="{2914B6D7-B0C7-4171-8D86-69C6310757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4419" y="3192933"/>
              <a:ext cx="1588" cy="14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78" name="Line 57">
              <a:extLst>
                <a:ext uri="{FF2B5EF4-FFF2-40B4-BE49-F238E27FC236}">
                  <a16:creationId xmlns:a16="http://schemas.microsoft.com/office/drawing/2014/main" id="{32B1649C-E4FF-4A64-8940-F25C49BDE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98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79" name="Line 58">
              <a:extLst>
                <a:ext uri="{FF2B5EF4-FFF2-40B4-BE49-F238E27FC236}">
                  <a16:creationId xmlns:a16="http://schemas.microsoft.com/office/drawing/2014/main" id="{A1F4D8A9-091A-4632-83FE-EB452F1658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355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80" name="Line 59">
              <a:extLst>
                <a:ext uri="{FF2B5EF4-FFF2-40B4-BE49-F238E27FC236}">
                  <a16:creationId xmlns:a16="http://schemas.microsoft.com/office/drawing/2014/main" id="{6D3F0CC9-0428-4EE1-8C10-0E8639608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709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81" name="Oval 86">
              <a:extLst>
                <a:ext uri="{FF2B5EF4-FFF2-40B4-BE49-F238E27FC236}">
                  <a16:creationId xmlns:a16="http://schemas.microsoft.com/office/drawing/2014/main" id="{B7F30DBC-7A80-4B44-AAD5-2E007798FF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5843" y="3202457"/>
              <a:ext cx="54000" cy="5400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5382" name="Rectangle 62">
              <a:extLst>
                <a:ext uri="{FF2B5EF4-FFF2-40B4-BE49-F238E27FC236}">
                  <a16:creationId xmlns:a16="http://schemas.microsoft.com/office/drawing/2014/main" id="{7FC8B92E-CB47-444D-92D7-756E8F8B04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856" y="33024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5383" name="Rectangle 62">
              <a:extLst>
                <a:ext uri="{FF2B5EF4-FFF2-40B4-BE49-F238E27FC236}">
                  <a16:creationId xmlns:a16="http://schemas.microsoft.com/office/drawing/2014/main" id="{490B3BB3-E95E-42F9-A104-13D01B492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2938" y="27690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0070C0"/>
                  </a:solidFill>
                </a:rPr>
                <a:t>1</a:t>
              </a:r>
            </a:p>
          </p:txBody>
        </p:sp>
        <p:sp>
          <p:nvSpPr>
            <p:cNvPr id="5384" name="TekstniOkvir 27">
              <a:extLst>
                <a:ext uri="{FF2B5EF4-FFF2-40B4-BE49-F238E27FC236}">
                  <a16:creationId xmlns:a16="http://schemas.microsoft.com/office/drawing/2014/main" id="{F55B22FA-7BF3-4818-88E2-6869469D6B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133" y="3257131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x</a:t>
              </a:r>
            </a:p>
          </p:txBody>
        </p:sp>
        <p:sp>
          <p:nvSpPr>
            <p:cNvPr id="5385" name="TekstniOkvir 28">
              <a:extLst>
                <a:ext uri="{FF2B5EF4-FFF2-40B4-BE49-F238E27FC236}">
                  <a16:creationId xmlns:a16="http://schemas.microsoft.com/office/drawing/2014/main" id="{D9878780-81FC-439C-AD6C-1AE91F5F43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0846" y="574528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y</a:t>
              </a:r>
            </a:p>
          </p:txBody>
        </p:sp>
      </p:grpSp>
      <p:graphicFrame>
        <p:nvGraphicFramePr>
          <p:cNvPr id="30" name="Object 62">
            <a:extLst>
              <a:ext uri="{FF2B5EF4-FFF2-40B4-BE49-F238E27FC236}">
                <a16:creationId xmlns:a16="http://schemas.microsoft.com/office/drawing/2014/main" id="{D7FF2B02-4F06-4EC0-B346-14D8778DBB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250" y="727075"/>
          <a:ext cx="1465263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571320" progId="">
                  <p:embed/>
                </p:oleObj>
              </mc:Choice>
              <mc:Fallback>
                <p:oleObj name="Equation" r:id="rId2" imgW="1206360" imgH="571320" progId="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727075"/>
                        <a:ext cx="1465263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Tablica 30">
            <a:extLst>
              <a:ext uri="{FF2B5EF4-FFF2-40B4-BE49-F238E27FC236}">
                <a16:creationId xmlns:a16="http://schemas.microsoft.com/office/drawing/2014/main" id="{5A0B0BFB-94E2-41B1-B733-7DB6C4B8854E}"/>
              </a:ext>
            </a:extLst>
          </p:cNvPr>
          <p:cNvGraphicFramePr>
            <a:graphicFrameLocks noGrp="1"/>
          </p:cNvGraphicFramePr>
          <p:nvPr/>
        </p:nvGraphicFramePr>
        <p:xfrm>
          <a:off x="520700" y="1666875"/>
          <a:ext cx="2705100" cy="742950"/>
        </p:xfrm>
        <a:graphic>
          <a:graphicData uri="http://schemas.openxmlformats.org/drawingml/2006/table">
            <a:tbl>
              <a:tblPr/>
              <a:tblGrid>
                <a:gridCol w="100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–3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Object 63">
            <a:extLst>
              <a:ext uri="{FF2B5EF4-FFF2-40B4-BE49-F238E27FC236}">
                <a16:creationId xmlns:a16="http://schemas.microsoft.com/office/drawing/2014/main" id="{D913CAC8-497D-4CDB-BFC0-EF381E957B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138" y="1955800"/>
          <a:ext cx="120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360" imgH="571320" progId="">
                  <p:embed/>
                </p:oleObj>
              </mc:Choice>
              <mc:Fallback>
                <p:oleObj name="Equation" r:id="rId4" imgW="1206360" imgH="571320" progId="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38" y="1955800"/>
                        <a:ext cx="1206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Pravokutnik 32">
            <a:extLst>
              <a:ext uri="{FF2B5EF4-FFF2-40B4-BE49-F238E27FC236}">
                <a16:creationId xmlns:a16="http://schemas.microsoft.com/office/drawing/2014/main" id="{CE585ABE-33DC-42EC-A49C-03D17A8C8C5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49400" y="2047875"/>
            <a:ext cx="530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id="{27AF4DF8-D572-427B-8226-307988E39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8363" y="2047875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–1</a:t>
            </a:r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id="{BD3AF4E6-31C8-43B8-B228-9119BD9B7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650" y="2047875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3</a:t>
            </a:r>
          </a:p>
        </p:txBody>
      </p:sp>
      <p:cxnSp>
        <p:nvCxnSpPr>
          <p:cNvPr id="36" name="Ravni poveznik 35">
            <a:extLst>
              <a:ext uri="{FF2B5EF4-FFF2-40B4-BE49-F238E27FC236}">
                <a16:creationId xmlns:a16="http://schemas.microsoft.com/office/drawing/2014/main" id="{539C5DF1-D4F3-4427-B43D-A32E73AA7CCA}"/>
              </a:ext>
            </a:extLst>
          </p:cNvPr>
          <p:cNvCxnSpPr/>
          <p:nvPr/>
        </p:nvCxnSpPr>
        <p:spPr>
          <a:xfrm flipH="1" flipV="1">
            <a:off x="4203700" y="2306638"/>
            <a:ext cx="4575175" cy="310356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Elipsa 37">
            <a:extLst>
              <a:ext uri="{FF2B5EF4-FFF2-40B4-BE49-F238E27FC236}">
                <a16:creationId xmlns:a16="http://schemas.microsoft.com/office/drawing/2014/main" id="{D76E8A4B-CCF6-4E3A-8D68-B5276721D50B}"/>
              </a:ext>
            </a:extLst>
          </p:cNvPr>
          <p:cNvSpPr/>
          <p:nvPr/>
        </p:nvSpPr>
        <p:spPr>
          <a:xfrm>
            <a:off x="6178550" y="3624263"/>
            <a:ext cx="71438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8EFA327F-B72E-4554-94DD-05E281C8307D}"/>
              </a:ext>
            </a:extLst>
          </p:cNvPr>
          <p:cNvSpPr txBox="1">
            <a:spLocks noChangeArrowheads="1"/>
          </p:cNvSpPr>
          <p:nvPr/>
        </p:nvSpPr>
        <p:spPr bwMode="auto">
          <a:xfrm rot="2089550">
            <a:off x="4292600" y="2489200"/>
            <a:ext cx="1604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     x </a:t>
            </a:r>
            <a:r>
              <a:rPr lang="hr-HR" altLang="sr-Latn-RS" b="1"/>
              <a:t>+ 1</a:t>
            </a:r>
            <a:endParaRPr lang="hr-HR" altLang="sr-Latn-RS" b="1" i="1"/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A3F49A85-9B2D-452C-BE14-13443DD93623}"/>
              </a:ext>
            </a:extLst>
          </p:cNvPr>
          <p:cNvSpPr/>
          <p:nvPr/>
        </p:nvSpPr>
        <p:spPr>
          <a:xfrm>
            <a:off x="5106988" y="2903538"/>
            <a:ext cx="73025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42" name="Object 64">
            <a:extLst>
              <a:ext uri="{FF2B5EF4-FFF2-40B4-BE49-F238E27FC236}">
                <a16:creationId xmlns:a16="http://schemas.microsoft.com/office/drawing/2014/main" id="{28858D33-1E96-4CDD-8EC0-D2CAD43646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388" y="2886075"/>
          <a:ext cx="10953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266400" progId="">
                  <p:embed/>
                </p:oleObj>
              </mc:Choice>
              <mc:Fallback>
                <p:oleObj name="Equation" r:id="rId6" imgW="901440" imgH="266400" progId="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2886075"/>
                        <a:ext cx="109537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Tablica 42">
            <a:extLst>
              <a:ext uri="{FF2B5EF4-FFF2-40B4-BE49-F238E27FC236}">
                <a16:creationId xmlns:a16="http://schemas.microsoft.com/office/drawing/2014/main" id="{3B362564-F056-409B-9619-E43C7618DB42}"/>
              </a:ext>
            </a:extLst>
          </p:cNvPr>
          <p:cNvGraphicFramePr>
            <a:graphicFrameLocks noGrp="1"/>
          </p:cNvGraphicFramePr>
          <p:nvPr/>
        </p:nvGraphicFramePr>
        <p:xfrm>
          <a:off x="569913" y="3241675"/>
          <a:ext cx="2705100" cy="742950"/>
        </p:xfrm>
        <a:graphic>
          <a:graphicData uri="http://schemas.openxmlformats.org/drawingml/2006/table">
            <a:tbl>
              <a:tblPr/>
              <a:tblGrid>
                <a:gridCol w="1011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4" name="Object 65">
            <a:extLst>
              <a:ext uri="{FF2B5EF4-FFF2-40B4-BE49-F238E27FC236}">
                <a16:creationId xmlns:a16="http://schemas.microsoft.com/office/drawing/2014/main" id="{E14FD1C1-1BF7-4B30-AAD4-D9BDAE1CFF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750" y="3683000"/>
          <a:ext cx="901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66400" progId="">
                  <p:embed/>
                </p:oleObj>
              </mc:Choice>
              <mc:Fallback>
                <p:oleObj name="Equation" r:id="rId8" imgW="901440" imgH="266400" progId="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3683000"/>
                        <a:ext cx="901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Pravokutnik 44">
            <a:extLst>
              <a:ext uri="{FF2B5EF4-FFF2-40B4-BE49-F238E27FC236}">
                <a16:creationId xmlns:a16="http://schemas.microsoft.com/office/drawing/2014/main" id="{3EFFAB6C-5329-4308-8AD7-25F2EADC4AB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01788" y="3622675"/>
            <a:ext cx="493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–4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8DEF35D2-5EE0-429F-ABCC-C922DF0C9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7575" y="3622675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–3</a:t>
            </a:r>
          </a:p>
        </p:txBody>
      </p:sp>
      <p:cxnSp>
        <p:nvCxnSpPr>
          <p:cNvPr id="48" name="Ravni poveznik 47">
            <a:extLst>
              <a:ext uri="{FF2B5EF4-FFF2-40B4-BE49-F238E27FC236}">
                <a16:creationId xmlns:a16="http://schemas.microsoft.com/office/drawing/2014/main" id="{74212125-45B3-46C0-BE5C-55B66106CF55}"/>
              </a:ext>
            </a:extLst>
          </p:cNvPr>
          <p:cNvCxnSpPr/>
          <p:nvPr/>
        </p:nvCxnSpPr>
        <p:spPr>
          <a:xfrm flipH="1">
            <a:off x="5307013" y="3132138"/>
            <a:ext cx="3281362" cy="32019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Pravokutnik 46">
            <a:extLst>
              <a:ext uri="{FF2B5EF4-FFF2-40B4-BE49-F238E27FC236}">
                <a16:creationId xmlns:a16="http://schemas.microsoft.com/office/drawing/2014/main" id="{D058CAD6-BC4E-4295-95BB-44E440626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5425" y="3622675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–2</a:t>
            </a:r>
          </a:p>
        </p:txBody>
      </p:sp>
      <p:sp>
        <p:nvSpPr>
          <p:cNvPr id="49" name="Elipsa 48">
            <a:extLst>
              <a:ext uri="{FF2B5EF4-FFF2-40B4-BE49-F238E27FC236}">
                <a16:creationId xmlns:a16="http://schemas.microsoft.com/office/drawing/2014/main" id="{EC910AE5-6393-4A6F-8646-8541348AFED0}"/>
              </a:ext>
            </a:extLst>
          </p:cNvPr>
          <p:cNvSpPr/>
          <p:nvPr/>
        </p:nvSpPr>
        <p:spPr>
          <a:xfrm>
            <a:off x="6546850" y="5062538"/>
            <a:ext cx="71438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FF9C76EE-DAB5-4E9F-BC80-B0862EF17B58}"/>
              </a:ext>
            </a:extLst>
          </p:cNvPr>
          <p:cNvSpPr/>
          <p:nvPr/>
        </p:nvSpPr>
        <p:spPr>
          <a:xfrm>
            <a:off x="6183313" y="5421313"/>
            <a:ext cx="71437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E223190C-300F-47D6-86F7-CF206A6CF53F}"/>
              </a:ext>
            </a:extLst>
          </p:cNvPr>
          <p:cNvSpPr txBox="1">
            <a:spLocks noChangeArrowheads="1"/>
          </p:cNvSpPr>
          <p:nvPr/>
        </p:nvSpPr>
        <p:spPr bwMode="auto">
          <a:xfrm rot="-2738159">
            <a:off x="7292182" y="3182144"/>
            <a:ext cx="1604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x </a:t>
            </a:r>
            <a:r>
              <a:rPr lang="hr-HR" altLang="sr-Latn-RS" b="1"/>
              <a:t>– 4</a:t>
            </a:r>
            <a:endParaRPr lang="hr-HR" altLang="sr-Latn-RS" b="1" i="1"/>
          </a:p>
        </p:txBody>
      </p:sp>
      <p:sp>
        <p:nvSpPr>
          <p:cNvPr id="52" name="Elipsa 51">
            <a:extLst>
              <a:ext uri="{FF2B5EF4-FFF2-40B4-BE49-F238E27FC236}">
                <a16:creationId xmlns:a16="http://schemas.microsoft.com/office/drawing/2014/main" id="{EBC28AD9-6B46-4CC0-9F8D-F356CEBAB47D}"/>
              </a:ext>
            </a:extLst>
          </p:cNvPr>
          <p:cNvSpPr/>
          <p:nvPr/>
        </p:nvSpPr>
        <p:spPr>
          <a:xfrm>
            <a:off x="6899275" y="4703763"/>
            <a:ext cx="73025" cy="71437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4" name="TekstniOkvir 63">
            <a:extLst>
              <a:ext uri="{FF2B5EF4-FFF2-40B4-BE49-F238E27FC236}">
                <a16:creationId xmlns:a16="http://schemas.microsoft.com/office/drawing/2014/main" id="{C65AD889-CC3D-423B-844C-254DBF800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8738" y="4267200"/>
            <a:ext cx="4384676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0070C0"/>
                </a:solidFill>
              </a:rPr>
              <a:t>Pravci imaju različite nagibe i različite odsječke na osi y</a:t>
            </a:r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8C7FD859-848C-4BD9-AD44-235019FFC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8" y="5167313"/>
            <a:ext cx="4067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FF0000"/>
                </a:solidFill>
              </a:rPr>
              <a:t>Pravci se sijeku u jednoj točki.</a:t>
            </a: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id="{635B2DFA-79A5-4A49-8DB2-8AA4EEF17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488" y="5665788"/>
            <a:ext cx="1279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>
                <a:solidFill>
                  <a:srgbClr val="FF0000"/>
                </a:solidFill>
              </a:rPr>
              <a:t>S</a:t>
            </a:r>
            <a:r>
              <a:rPr lang="hr-HR" altLang="sr-Latn-RS" sz="2400" b="1">
                <a:solidFill>
                  <a:srgbClr val="FF0000"/>
                </a:solidFill>
              </a:rPr>
              <a:t>(3,</a:t>
            </a:r>
            <a:r>
              <a:rPr lang="hr-HR" altLang="sr-Latn-RS" sz="2400">
                <a:solidFill>
                  <a:srgbClr val="0070C0"/>
                </a:solidFill>
              </a:rPr>
              <a:t> </a:t>
            </a:r>
            <a:r>
              <a:rPr lang="hr-HR" altLang="sr-Latn-RS" sz="2400" b="1">
                <a:solidFill>
                  <a:srgbClr val="FF0000"/>
                </a:solidFill>
              </a:rPr>
              <a:t>–1)</a:t>
            </a:r>
            <a:endParaRPr lang="hr-HR" altLang="sr-Latn-RS" sz="2400"/>
          </a:p>
        </p:txBody>
      </p:sp>
      <p:pic>
        <p:nvPicPr>
          <p:cNvPr id="20" name="Slika 19">
            <a:extLst>
              <a:ext uri="{FF2B5EF4-FFF2-40B4-BE49-F238E27FC236}">
                <a16:creationId xmlns:a16="http://schemas.microsoft.com/office/drawing/2014/main" id="{F401399D-C881-4184-81A0-BF7561B4C04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87643">
            <a:off x="4787900" y="2300288"/>
            <a:ext cx="3651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Elipsa 20">
            <a:extLst>
              <a:ext uri="{FF2B5EF4-FFF2-40B4-BE49-F238E27FC236}">
                <a16:creationId xmlns:a16="http://schemas.microsoft.com/office/drawing/2014/main" id="{E9727054-F708-46F5-A6B7-C424102BCB3D}"/>
              </a:ext>
            </a:extLst>
          </p:cNvPr>
          <p:cNvSpPr/>
          <p:nvPr/>
        </p:nvSpPr>
        <p:spPr>
          <a:xfrm>
            <a:off x="6972300" y="3857625"/>
            <a:ext cx="776288" cy="1204913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B43346CF-C7BC-4E12-AA84-5913FC907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9775" y="4410075"/>
            <a:ext cx="7985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b="1" i="1"/>
              <a:t>S</a:t>
            </a:r>
          </a:p>
        </p:txBody>
      </p:sp>
      <p:sp>
        <p:nvSpPr>
          <p:cNvPr id="37" name="Elipsa 36">
            <a:extLst>
              <a:ext uri="{FF2B5EF4-FFF2-40B4-BE49-F238E27FC236}">
                <a16:creationId xmlns:a16="http://schemas.microsoft.com/office/drawing/2014/main" id="{40CDCD2E-EF81-4A5C-8381-9B86CDFC00D7}"/>
              </a:ext>
            </a:extLst>
          </p:cNvPr>
          <p:cNvSpPr/>
          <p:nvPr/>
        </p:nvSpPr>
        <p:spPr>
          <a:xfrm>
            <a:off x="7265988" y="4352925"/>
            <a:ext cx="71437" cy="71438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8" grpId="0" animBg="1"/>
      <p:bldP spid="39" grpId="0"/>
      <p:bldP spid="40" grpId="0" animBg="1"/>
      <p:bldP spid="45" grpId="0"/>
      <p:bldP spid="46" grpId="0"/>
      <p:bldP spid="47" grpId="0"/>
      <p:bldP spid="49" grpId="0" animBg="1"/>
      <p:bldP spid="50" grpId="0" animBg="1"/>
      <p:bldP spid="52" grpId="0" animBg="1"/>
      <p:bldP spid="64" grpId="0"/>
      <p:bldP spid="71" grpId="0"/>
      <p:bldP spid="5" grpId="0"/>
      <p:bldP spid="21" grpId="0" animBg="1"/>
      <p:bldP spid="22" grpId="0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ica 40">
            <a:extLst>
              <a:ext uri="{FF2B5EF4-FFF2-40B4-BE49-F238E27FC236}">
                <a16:creationId xmlns:a16="http://schemas.microsoft.com/office/drawing/2014/main" id="{C82129CB-8CC9-49B1-A846-E3A87E73167E}"/>
              </a:ext>
            </a:extLst>
          </p:cNvPr>
          <p:cNvGraphicFramePr>
            <a:graphicFrameLocks noGrp="1"/>
          </p:cNvGraphicFramePr>
          <p:nvPr/>
        </p:nvGraphicFramePr>
        <p:xfrm>
          <a:off x="4419600" y="1498600"/>
          <a:ext cx="3959225" cy="50450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6332" name="TekstniOkvir 1">
            <a:extLst>
              <a:ext uri="{FF2B5EF4-FFF2-40B4-BE49-F238E27FC236}">
                <a16:creationId xmlns:a16="http://schemas.microsoft.com/office/drawing/2014/main" id="{8E8A682C-76DB-42AB-8856-0963A81D0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01613"/>
            <a:ext cx="4297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Nacrtajmo pravce: </a:t>
            </a:r>
          </a:p>
        </p:txBody>
      </p:sp>
      <p:grpSp>
        <p:nvGrpSpPr>
          <p:cNvPr id="2" name="Grupa 2">
            <a:extLst>
              <a:ext uri="{FF2B5EF4-FFF2-40B4-BE49-F238E27FC236}">
                <a16:creationId xmlns:a16="http://schemas.microsoft.com/office/drawing/2014/main" id="{A3883C64-BC50-47E9-A9CC-3CBD56932F6C}"/>
              </a:ext>
            </a:extLst>
          </p:cNvPr>
          <p:cNvGrpSpPr>
            <a:grpSpLocks/>
          </p:cNvGrpSpPr>
          <p:nvPr/>
        </p:nvGrpSpPr>
        <p:grpSpPr bwMode="auto">
          <a:xfrm>
            <a:off x="4506913" y="1349375"/>
            <a:ext cx="4038600" cy="4979988"/>
            <a:chOff x="1673228" y="574528"/>
            <a:chExt cx="4038105" cy="4978919"/>
          </a:xfrm>
        </p:grpSpPr>
        <p:sp>
          <p:nvSpPr>
            <p:cNvPr id="6382" name="Line 6">
              <a:extLst>
                <a:ext uri="{FF2B5EF4-FFF2-40B4-BE49-F238E27FC236}">
                  <a16:creationId xmlns:a16="http://schemas.microsoft.com/office/drawing/2014/main" id="{78266A3B-601B-41D0-AB2E-69923C5416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4419" y="621447"/>
              <a:ext cx="1588" cy="493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83" name="Line 9">
              <a:extLst>
                <a:ext uri="{FF2B5EF4-FFF2-40B4-BE49-F238E27FC236}">
                  <a16:creationId xmlns:a16="http://schemas.microsoft.com/office/drawing/2014/main" id="{331F5D47-D7D9-4530-8C2B-1AD1AB3E90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429218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84" name="Line 10">
              <a:extLst>
                <a:ext uri="{FF2B5EF4-FFF2-40B4-BE49-F238E27FC236}">
                  <a16:creationId xmlns:a16="http://schemas.microsoft.com/office/drawing/2014/main" id="{992F1B3B-8280-497E-A871-FA6967BED9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79513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85" name="Line 12">
              <a:extLst>
                <a:ext uri="{FF2B5EF4-FFF2-40B4-BE49-F238E27FC236}">
                  <a16:creationId xmlns:a16="http://schemas.microsoft.com/office/drawing/2014/main" id="{84420528-0C11-45E0-9013-19B02FEC55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15153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86" name="Line 13">
              <a:extLst>
                <a:ext uri="{FF2B5EF4-FFF2-40B4-BE49-F238E27FC236}">
                  <a16:creationId xmlns:a16="http://schemas.microsoft.com/office/drawing/2014/main" id="{FE11EFF1-BB18-4D8A-9642-794F587B66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51110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87" name="Line 15">
              <a:extLst>
                <a:ext uri="{FF2B5EF4-FFF2-40B4-BE49-F238E27FC236}">
                  <a16:creationId xmlns:a16="http://schemas.microsoft.com/office/drawing/2014/main" id="{7FC5D043-DBBF-44C5-82D7-D1E4A817BA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872257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88" name="Line 16">
              <a:extLst>
                <a:ext uri="{FF2B5EF4-FFF2-40B4-BE49-F238E27FC236}">
                  <a16:creationId xmlns:a16="http://schemas.microsoft.com/office/drawing/2014/main" id="{A6652A01-8791-4159-9808-C09A812C0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6319" y="3231033"/>
              <a:ext cx="85725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89" name="Line 17">
              <a:extLst>
                <a:ext uri="{FF2B5EF4-FFF2-40B4-BE49-F238E27FC236}">
                  <a16:creationId xmlns:a16="http://schemas.microsoft.com/office/drawing/2014/main" id="{DDD22AB0-9F28-48B0-8B0F-A04DBF5F1C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592983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90" name="Line 18">
              <a:extLst>
                <a:ext uri="{FF2B5EF4-FFF2-40B4-BE49-F238E27FC236}">
                  <a16:creationId xmlns:a16="http://schemas.microsoft.com/office/drawing/2014/main" id="{1ED63575-930F-4A7F-91C9-00E60E0082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95414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91" name="Line 20">
              <a:extLst>
                <a:ext uri="{FF2B5EF4-FFF2-40B4-BE49-F238E27FC236}">
                  <a16:creationId xmlns:a16="http://schemas.microsoft.com/office/drawing/2014/main" id="{EC0A8B45-9F51-4073-9396-7F9DAD26D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31291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92" name="Line 21">
              <a:extLst>
                <a:ext uri="{FF2B5EF4-FFF2-40B4-BE49-F238E27FC236}">
                  <a16:creationId xmlns:a16="http://schemas.microsoft.com/office/drawing/2014/main" id="{28EE54E5-B94F-4DB2-9BCE-CB4EDE366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672485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93" name="Line 23">
              <a:extLst>
                <a:ext uri="{FF2B5EF4-FFF2-40B4-BE49-F238E27FC236}">
                  <a16:creationId xmlns:a16="http://schemas.microsoft.com/office/drawing/2014/main" id="{C250F6D8-5A54-4266-B0BD-7EC387E386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503364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94" name="Line 43">
              <a:extLst>
                <a:ext uri="{FF2B5EF4-FFF2-40B4-BE49-F238E27FC236}">
                  <a16:creationId xmlns:a16="http://schemas.microsoft.com/office/drawing/2014/main" id="{1DA9CCB4-7C8C-4EE6-A20A-19B2922EA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228" y="3231033"/>
              <a:ext cx="396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95" name="Line 52">
              <a:extLst>
                <a:ext uri="{FF2B5EF4-FFF2-40B4-BE49-F238E27FC236}">
                  <a16:creationId xmlns:a16="http://schemas.microsoft.com/office/drawing/2014/main" id="{C9F69779-C978-4A90-8858-F5B3CC18C7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554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96" name="Line 53">
              <a:extLst>
                <a:ext uri="{FF2B5EF4-FFF2-40B4-BE49-F238E27FC236}">
                  <a16:creationId xmlns:a16="http://schemas.microsoft.com/office/drawing/2014/main" id="{312A2945-4961-45CA-8762-67AA750B63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12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97" name="Line 54">
              <a:extLst>
                <a:ext uri="{FF2B5EF4-FFF2-40B4-BE49-F238E27FC236}">
                  <a16:creationId xmlns:a16="http://schemas.microsoft.com/office/drawing/2014/main" id="{87B5A90B-CB24-495B-9A12-9FF51D20DF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3692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98" name="Line 55">
              <a:extLst>
                <a:ext uri="{FF2B5EF4-FFF2-40B4-BE49-F238E27FC236}">
                  <a16:creationId xmlns:a16="http://schemas.microsoft.com/office/drawing/2014/main" id="{31C72749-104B-49D0-AC44-CFEDB63FEB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2469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99" name="Line 56">
              <a:extLst>
                <a:ext uri="{FF2B5EF4-FFF2-40B4-BE49-F238E27FC236}">
                  <a16:creationId xmlns:a16="http://schemas.microsoft.com/office/drawing/2014/main" id="{4DA92942-AF3C-49FE-91EA-93A193095F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4419" y="3192933"/>
              <a:ext cx="1588" cy="14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400" name="Line 57">
              <a:extLst>
                <a:ext uri="{FF2B5EF4-FFF2-40B4-BE49-F238E27FC236}">
                  <a16:creationId xmlns:a16="http://schemas.microsoft.com/office/drawing/2014/main" id="{79E1445B-9A03-42A7-876F-93318B1C91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98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401" name="Line 58">
              <a:extLst>
                <a:ext uri="{FF2B5EF4-FFF2-40B4-BE49-F238E27FC236}">
                  <a16:creationId xmlns:a16="http://schemas.microsoft.com/office/drawing/2014/main" id="{F168E87A-7D58-44DA-8DDB-5A97319602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355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402" name="Line 59">
              <a:extLst>
                <a:ext uri="{FF2B5EF4-FFF2-40B4-BE49-F238E27FC236}">
                  <a16:creationId xmlns:a16="http://schemas.microsoft.com/office/drawing/2014/main" id="{D6E64399-CC48-4F51-92FD-C1A359FF4B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709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403" name="Oval 86">
              <a:extLst>
                <a:ext uri="{FF2B5EF4-FFF2-40B4-BE49-F238E27FC236}">
                  <a16:creationId xmlns:a16="http://schemas.microsoft.com/office/drawing/2014/main" id="{4061B606-3A6E-4692-BC20-A0AED906D5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5843" y="3202457"/>
              <a:ext cx="54000" cy="5400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6404" name="Rectangle 62">
              <a:extLst>
                <a:ext uri="{FF2B5EF4-FFF2-40B4-BE49-F238E27FC236}">
                  <a16:creationId xmlns:a16="http://schemas.microsoft.com/office/drawing/2014/main" id="{EBD91957-3B44-4C16-8FA5-43D4F993A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856" y="33024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6405" name="Rectangle 62">
              <a:extLst>
                <a:ext uri="{FF2B5EF4-FFF2-40B4-BE49-F238E27FC236}">
                  <a16:creationId xmlns:a16="http://schemas.microsoft.com/office/drawing/2014/main" id="{26AD1C48-64C3-481A-A981-46A27AC42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2938" y="27690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0070C0"/>
                  </a:solidFill>
                </a:rPr>
                <a:t>1</a:t>
              </a:r>
            </a:p>
          </p:txBody>
        </p:sp>
        <p:sp>
          <p:nvSpPr>
            <p:cNvPr id="6406" name="TekstniOkvir 27">
              <a:extLst>
                <a:ext uri="{FF2B5EF4-FFF2-40B4-BE49-F238E27FC236}">
                  <a16:creationId xmlns:a16="http://schemas.microsoft.com/office/drawing/2014/main" id="{3E66FDC2-990E-42D3-8DDF-5554D3E55E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133" y="3257131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x</a:t>
              </a:r>
            </a:p>
          </p:txBody>
        </p:sp>
        <p:sp>
          <p:nvSpPr>
            <p:cNvPr id="6407" name="TekstniOkvir 28">
              <a:extLst>
                <a:ext uri="{FF2B5EF4-FFF2-40B4-BE49-F238E27FC236}">
                  <a16:creationId xmlns:a16="http://schemas.microsoft.com/office/drawing/2014/main" id="{E66ABA7F-71FB-451A-808A-8B63D7098F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0846" y="574528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y</a:t>
              </a:r>
            </a:p>
          </p:txBody>
        </p:sp>
      </p:grpSp>
      <p:graphicFrame>
        <p:nvGraphicFramePr>
          <p:cNvPr id="30" name="Object 30">
            <a:extLst>
              <a:ext uri="{FF2B5EF4-FFF2-40B4-BE49-F238E27FC236}">
                <a16:creationId xmlns:a16="http://schemas.microsoft.com/office/drawing/2014/main" id="{69FBB952-6CBE-4F5D-8995-C323119ADA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525" y="927100"/>
          <a:ext cx="6635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266400" progId="">
                  <p:embed/>
                </p:oleObj>
              </mc:Choice>
              <mc:Fallback>
                <p:oleObj name="Equation" r:id="rId2" imgW="545760" imgH="266400" progId="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" y="927100"/>
                        <a:ext cx="66357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Tablica 30">
            <a:extLst>
              <a:ext uri="{FF2B5EF4-FFF2-40B4-BE49-F238E27FC236}">
                <a16:creationId xmlns:a16="http://schemas.microsoft.com/office/drawing/2014/main" id="{D2D3C7A4-555A-4343-92A8-1C9E41D90F7B}"/>
              </a:ext>
            </a:extLst>
          </p:cNvPr>
          <p:cNvGraphicFramePr>
            <a:graphicFrameLocks noGrp="1"/>
          </p:cNvGraphicFramePr>
          <p:nvPr/>
        </p:nvGraphicFramePr>
        <p:xfrm>
          <a:off x="520700" y="1666875"/>
          <a:ext cx="2705100" cy="742950"/>
        </p:xfrm>
        <a:graphic>
          <a:graphicData uri="http://schemas.openxmlformats.org/drawingml/2006/table">
            <a:tbl>
              <a:tblPr/>
              <a:tblGrid>
                <a:gridCol w="100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46A31CBE-8C39-407C-8E62-D752144615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2108200"/>
          <a:ext cx="546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266400" progId="">
                  <p:embed/>
                </p:oleObj>
              </mc:Choice>
              <mc:Fallback>
                <p:oleObj name="Equation" r:id="rId4" imgW="545760" imgH="266400" progId="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108200"/>
                        <a:ext cx="546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Pravokutnik 32">
            <a:extLst>
              <a:ext uri="{FF2B5EF4-FFF2-40B4-BE49-F238E27FC236}">
                <a16:creationId xmlns:a16="http://schemas.microsoft.com/office/drawing/2014/main" id="{7EE3F7DA-7042-4E15-9BC2-D3142CC2B15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49400" y="2047875"/>
            <a:ext cx="530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id="{7DBAE210-7ABE-42E0-9C0F-259055CFB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047875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id="{2A65A2E4-F83C-47EB-A09B-31263F206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650" y="2047875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3</a:t>
            </a:r>
          </a:p>
        </p:txBody>
      </p:sp>
      <p:cxnSp>
        <p:nvCxnSpPr>
          <p:cNvPr id="36" name="Ravni poveznik 35">
            <a:extLst>
              <a:ext uri="{FF2B5EF4-FFF2-40B4-BE49-F238E27FC236}">
                <a16:creationId xmlns:a16="http://schemas.microsoft.com/office/drawing/2014/main" id="{D572F07D-F001-47A1-AB9C-821485746374}"/>
              </a:ext>
            </a:extLst>
          </p:cNvPr>
          <p:cNvCxnSpPr/>
          <p:nvPr/>
        </p:nvCxnSpPr>
        <p:spPr>
          <a:xfrm flipH="1" flipV="1">
            <a:off x="4203700" y="2940050"/>
            <a:ext cx="48228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a 36">
            <a:extLst>
              <a:ext uri="{FF2B5EF4-FFF2-40B4-BE49-F238E27FC236}">
                <a16:creationId xmlns:a16="http://schemas.microsoft.com/office/drawing/2014/main" id="{D2A63DD2-16A9-4F8D-9BA4-688F1795CB7D}"/>
              </a:ext>
            </a:extLst>
          </p:cNvPr>
          <p:cNvSpPr/>
          <p:nvPr/>
        </p:nvSpPr>
        <p:spPr>
          <a:xfrm>
            <a:off x="5822950" y="2911475"/>
            <a:ext cx="71438" cy="73025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8" name="Elipsa 37">
            <a:extLst>
              <a:ext uri="{FF2B5EF4-FFF2-40B4-BE49-F238E27FC236}">
                <a16:creationId xmlns:a16="http://schemas.microsoft.com/office/drawing/2014/main" id="{279E36FC-E03F-4E5E-98FE-E251A5CE0A0F}"/>
              </a:ext>
            </a:extLst>
          </p:cNvPr>
          <p:cNvSpPr/>
          <p:nvPr/>
        </p:nvSpPr>
        <p:spPr>
          <a:xfrm>
            <a:off x="6184900" y="2901950"/>
            <a:ext cx="71438" cy="71438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DC195828-CC13-4792-91EC-CD692FE7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3325" y="2605088"/>
            <a:ext cx="825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3</a:t>
            </a: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B2E6E212-81FD-4B03-BED9-5137179A4CA3}"/>
              </a:ext>
            </a:extLst>
          </p:cNvPr>
          <p:cNvSpPr/>
          <p:nvPr/>
        </p:nvSpPr>
        <p:spPr>
          <a:xfrm>
            <a:off x="6538913" y="2909888"/>
            <a:ext cx="73025" cy="71437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42" name="Object 32">
            <a:extLst>
              <a:ext uri="{FF2B5EF4-FFF2-40B4-BE49-F238E27FC236}">
                <a16:creationId xmlns:a16="http://schemas.microsoft.com/office/drawing/2014/main" id="{D99A7E31-FB6F-406C-9021-371F33324B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0563" y="2886075"/>
          <a:ext cx="83343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266400" progId="">
                  <p:embed/>
                </p:oleObj>
              </mc:Choice>
              <mc:Fallback>
                <p:oleObj name="Equation" r:id="rId6" imgW="685800" imgH="266400" progId="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3" y="2886075"/>
                        <a:ext cx="833437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Tablica 42">
            <a:extLst>
              <a:ext uri="{FF2B5EF4-FFF2-40B4-BE49-F238E27FC236}">
                <a16:creationId xmlns:a16="http://schemas.microsoft.com/office/drawing/2014/main" id="{DC8540E2-8176-468B-914C-A739871672A9}"/>
              </a:ext>
            </a:extLst>
          </p:cNvPr>
          <p:cNvGraphicFramePr>
            <a:graphicFrameLocks noGrp="1"/>
          </p:cNvGraphicFramePr>
          <p:nvPr/>
        </p:nvGraphicFramePr>
        <p:xfrm>
          <a:off x="569913" y="3241675"/>
          <a:ext cx="2705100" cy="742950"/>
        </p:xfrm>
        <a:graphic>
          <a:graphicData uri="http://schemas.openxmlformats.org/drawingml/2006/table">
            <a:tbl>
              <a:tblPr/>
              <a:tblGrid>
                <a:gridCol w="1011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4" name="Object 33">
            <a:extLst>
              <a:ext uri="{FF2B5EF4-FFF2-40B4-BE49-F238E27FC236}">
                <a16:creationId xmlns:a16="http://schemas.microsoft.com/office/drawing/2014/main" id="{39212235-E9FC-4391-9DA4-E1AF542A8F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700" y="3683000"/>
          <a:ext cx="685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266400" progId="">
                  <p:embed/>
                </p:oleObj>
              </mc:Choice>
              <mc:Fallback>
                <p:oleObj name="Equation" r:id="rId8" imgW="685800" imgH="266400" progId="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3683000"/>
                        <a:ext cx="685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Pravokutnik 44">
            <a:extLst>
              <a:ext uri="{FF2B5EF4-FFF2-40B4-BE49-F238E27FC236}">
                <a16:creationId xmlns:a16="http://schemas.microsoft.com/office/drawing/2014/main" id="{FCA0C654-CB8E-4EAB-8BBE-00945FAF580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01788" y="3622675"/>
            <a:ext cx="493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–4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691DC09F-53A3-419E-BD7C-E3EF98520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7575" y="3622675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–4</a:t>
            </a:r>
          </a:p>
        </p:txBody>
      </p:sp>
      <p:cxnSp>
        <p:nvCxnSpPr>
          <p:cNvPr id="48" name="Ravni poveznik 47">
            <a:extLst>
              <a:ext uri="{FF2B5EF4-FFF2-40B4-BE49-F238E27FC236}">
                <a16:creationId xmlns:a16="http://schemas.microsoft.com/office/drawing/2014/main" id="{E952DDB3-F396-4CCA-92CC-D370D527FAC1}"/>
              </a:ext>
            </a:extLst>
          </p:cNvPr>
          <p:cNvCxnSpPr/>
          <p:nvPr/>
        </p:nvCxnSpPr>
        <p:spPr>
          <a:xfrm flipH="1">
            <a:off x="4354513" y="5454650"/>
            <a:ext cx="4140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Pravokutnik 46">
            <a:extLst>
              <a:ext uri="{FF2B5EF4-FFF2-40B4-BE49-F238E27FC236}">
                <a16:creationId xmlns:a16="http://schemas.microsoft.com/office/drawing/2014/main" id="{EF9B5EE9-9783-41AF-B237-EF6BBD62A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5425" y="3622675"/>
            <a:ext cx="469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>
                <a:solidFill>
                  <a:srgbClr val="0070C0"/>
                </a:solidFill>
              </a:rPr>
              <a:t>–4</a:t>
            </a:r>
          </a:p>
        </p:txBody>
      </p:sp>
      <p:sp>
        <p:nvSpPr>
          <p:cNvPr id="49" name="Elipsa 48">
            <a:extLst>
              <a:ext uri="{FF2B5EF4-FFF2-40B4-BE49-F238E27FC236}">
                <a16:creationId xmlns:a16="http://schemas.microsoft.com/office/drawing/2014/main" id="{F52EA5B1-78E0-442B-A214-B82F0BE8D03D}"/>
              </a:ext>
            </a:extLst>
          </p:cNvPr>
          <p:cNvSpPr/>
          <p:nvPr/>
        </p:nvSpPr>
        <p:spPr>
          <a:xfrm>
            <a:off x="6548438" y="5421313"/>
            <a:ext cx="71437" cy="71437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A7F71242-7077-472A-BA8B-DF1408E9FE80}"/>
              </a:ext>
            </a:extLst>
          </p:cNvPr>
          <p:cNvSpPr/>
          <p:nvPr/>
        </p:nvSpPr>
        <p:spPr>
          <a:xfrm>
            <a:off x="6189663" y="5421313"/>
            <a:ext cx="71437" cy="71437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1FB2F422-F73C-4729-9858-EF237439A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5110163"/>
            <a:ext cx="1033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y = </a:t>
            </a:r>
            <a:r>
              <a:rPr lang="hr-HR" altLang="sr-Latn-RS" b="1"/>
              <a:t>–4</a:t>
            </a:r>
            <a:endParaRPr lang="hr-HR" altLang="sr-Latn-RS" b="1" i="1"/>
          </a:p>
        </p:txBody>
      </p:sp>
      <p:sp>
        <p:nvSpPr>
          <p:cNvPr id="52" name="Elipsa 51">
            <a:extLst>
              <a:ext uri="{FF2B5EF4-FFF2-40B4-BE49-F238E27FC236}">
                <a16:creationId xmlns:a16="http://schemas.microsoft.com/office/drawing/2014/main" id="{59FC0C27-BE05-4FF1-B4E8-332BD4A80724}"/>
              </a:ext>
            </a:extLst>
          </p:cNvPr>
          <p:cNvSpPr/>
          <p:nvPr/>
        </p:nvSpPr>
        <p:spPr>
          <a:xfrm>
            <a:off x="5822950" y="5424488"/>
            <a:ext cx="73025" cy="71437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4" name="TekstniOkvir 63">
            <a:extLst>
              <a:ext uri="{FF2B5EF4-FFF2-40B4-BE49-F238E27FC236}">
                <a16:creationId xmlns:a16="http://schemas.microsoft.com/office/drawing/2014/main" id="{30F77D22-1762-410F-8A43-EE0FCB940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8738" y="4267200"/>
            <a:ext cx="438467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0070C0"/>
                </a:solidFill>
              </a:rPr>
              <a:t>Pravci su usporedni s x – osi.</a:t>
            </a:r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E3356E40-7AD0-4E34-9858-AB4C85784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8" y="5167313"/>
            <a:ext cx="4067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FF0000"/>
                </a:solidFill>
              </a:rPr>
              <a:t>Pravci se ne sijeku</a:t>
            </a:r>
          </a:p>
          <a:p>
            <a:pPr algn="ctr" eaLnBrk="1" hangingPunct="1"/>
            <a:r>
              <a:rPr lang="hr-HR" altLang="sr-Latn-RS" sz="2000" b="1">
                <a:solidFill>
                  <a:srgbClr val="FF0000"/>
                </a:solidFill>
              </a:rPr>
              <a:t> (usporedni su). </a:t>
            </a:r>
          </a:p>
        </p:txBody>
      </p:sp>
      <p:sp>
        <p:nvSpPr>
          <p:cNvPr id="6380" name="Rectangle 62">
            <a:extLst>
              <a:ext uri="{FF2B5EF4-FFF2-40B4-BE49-F238E27FC236}">
                <a16:creationId xmlns:a16="http://schemas.microsoft.com/office/drawing/2014/main" id="{2E5F681D-D771-42AF-BB3E-1F38426BA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2782888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 b="1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6381" name="Rectangle 62">
            <a:extLst>
              <a:ext uri="{FF2B5EF4-FFF2-40B4-BE49-F238E27FC236}">
                <a16:creationId xmlns:a16="http://schemas.microsoft.com/office/drawing/2014/main" id="{9B1176E3-E647-4F62-BF5E-B17CF8A66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9325" y="5267325"/>
            <a:ext cx="169863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 b="1">
                <a:solidFill>
                  <a:srgbClr val="0070C0"/>
                </a:solidFill>
              </a:rPr>
              <a:t>–4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 animBg="1"/>
      <p:bldP spid="38" grpId="0" animBg="1"/>
      <p:bldP spid="39" grpId="0"/>
      <p:bldP spid="40" grpId="0" animBg="1"/>
      <p:bldP spid="45" grpId="0"/>
      <p:bldP spid="46" grpId="0"/>
      <p:bldP spid="47" grpId="0"/>
      <p:bldP spid="49" grpId="0" animBg="1"/>
      <p:bldP spid="50" grpId="0" animBg="1"/>
      <p:bldP spid="52" grpId="0" animBg="1"/>
      <p:bldP spid="64" grpId="0"/>
      <p:bldP spid="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ica 40">
            <a:extLst>
              <a:ext uri="{FF2B5EF4-FFF2-40B4-BE49-F238E27FC236}">
                <a16:creationId xmlns:a16="http://schemas.microsoft.com/office/drawing/2014/main" id="{20ED051B-0061-4D01-8841-2E60D30C783A}"/>
              </a:ext>
            </a:extLst>
          </p:cNvPr>
          <p:cNvGraphicFramePr>
            <a:graphicFrameLocks noGrp="1"/>
          </p:cNvGraphicFramePr>
          <p:nvPr/>
        </p:nvGraphicFramePr>
        <p:xfrm>
          <a:off x="4419600" y="1498600"/>
          <a:ext cx="3959225" cy="5045075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354" name="TekstniOkvir 1">
            <a:extLst>
              <a:ext uri="{FF2B5EF4-FFF2-40B4-BE49-F238E27FC236}">
                <a16:creationId xmlns:a16="http://schemas.microsoft.com/office/drawing/2014/main" id="{CADCD093-3F2B-4CE2-AFAA-BAE4A42C7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01613"/>
            <a:ext cx="4297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Nacrtajmo pravce: </a:t>
            </a:r>
          </a:p>
        </p:txBody>
      </p:sp>
      <p:grpSp>
        <p:nvGrpSpPr>
          <p:cNvPr id="2" name="Grupa 2">
            <a:extLst>
              <a:ext uri="{FF2B5EF4-FFF2-40B4-BE49-F238E27FC236}">
                <a16:creationId xmlns:a16="http://schemas.microsoft.com/office/drawing/2014/main" id="{9CC378E8-387B-4340-83BC-7B1840A51545}"/>
              </a:ext>
            </a:extLst>
          </p:cNvPr>
          <p:cNvGrpSpPr>
            <a:grpSpLocks/>
          </p:cNvGrpSpPr>
          <p:nvPr/>
        </p:nvGrpSpPr>
        <p:grpSpPr bwMode="auto">
          <a:xfrm>
            <a:off x="4506913" y="1349375"/>
            <a:ext cx="4038600" cy="4979988"/>
            <a:chOff x="1673228" y="574528"/>
            <a:chExt cx="4038105" cy="4978919"/>
          </a:xfrm>
        </p:grpSpPr>
        <p:sp>
          <p:nvSpPr>
            <p:cNvPr id="7370" name="Line 6">
              <a:extLst>
                <a:ext uri="{FF2B5EF4-FFF2-40B4-BE49-F238E27FC236}">
                  <a16:creationId xmlns:a16="http://schemas.microsoft.com/office/drawing/2014/main" id="{D42B1383-75B5-4CC8-AC28-1A1AE4B385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4419" y="621447"/>
              <a:ext cx="1588" cy="493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71" name="Line 9">
              <a:extLst>
                <a:ext uri="{FF2B5EF4-FFF2-40B4-BE49-F238E27FC236}">
                  <a16:creationId xmlns:a16="http://schemas.microsoft.com/office/drawing/2014/main" id="{A1A71F48-8F85-4112-9705-F6932A3202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429218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72" name="Line 10">
              <a:extLst>
                <a:ext uri="{FF2B5EF4-FFF2-40B4-BE49-F238E27FC236}">
                  <a16:creationId xmlns:a16="http://schemas.microsoft.com/office/drawing/2014/main" id="{935F7F4F-FBD1-4148-8E86-E35C3822DE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179513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73" name="Line 12">
              <a:extLst>
                <a:ext uri="{FF2B5EF4-FFF2-40B4-BE49-F238E27FC236}">
                  <a16:creationId xmlns:a16="http://schemas.microsoft.com/office/drawing/2014/main" id="{89EE6A6A-EADF-429B-87F4-BB30E21AF8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15153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74" name="Line 13">
              <a:extLst>
                <a:ext uri="{FF2B5EF4-FFF2-40B4-BE49-F238E27FC236}">
                  <a16:creationId xmlns:a16="http://schemas.microsoft.com/office/drawing/2014/main" id="{A5F82C07-8C81-402E-8DCA-4ED3183D4D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51110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75" name="Line 15">
              <a:extLst>
                <a:ext uri="{FF2B5EF4-FFF2-40B4-BE49-F238E27FC236}">
                  <a16:creationId xmlns:a16="http://schemas.microsoft.com/office/drawing/2014/main" id="{23C9D824-D6F5-4708-9E58-D041DC2CF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2872257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76" name="Line 16">
              <a:extLst>
                <a:ext uri="{FF2B5EF4-FFF2-40B4-BE49-F238E27FC236}">
                  <a16:creationId xmlns:a16="http://schemas.microsoft.com/office/drawing/2014/main" id="{F7CD44A4-1CD1-4DEA-8B8C-18C7BACDC9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6319" y="3231033"/>
              <a:ext cx="85725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77" name="Line 17">
              <a:extLst>
                <a:ext uri="{FF2B5EF4-FFF2-40B4-BE49-F238E27FC236}">
                  <a16:creationId xmlns:a16="http://schemas.microsoft.com/office/drawing/2014/main" id="{ADC5F4BD-478E-463F-A9A1-B0EEA6CA3F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592983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78" name="Line 18">
              <a:extLst>
                <a:ext uri="{FF2B5EF4-FFF2-40B4-BE49-F238E27FC236}">
                  <a16:creationId xmlns:a16="http://schemas.microsoft.com/office/drawing/2014/main" id="{0EE01BE7-351F-434A-B0FD-46D39CE6BC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3954140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79" name="Line 20">
              <a:extLst>
                <a:ext uri="{FF2B5EF4-FFF2-40B4-BE49-F238E27FC236}">
                  <a16:creationId xmlns:a16="http://schemas.microsoft.com/office/drawing/2014/main" id="{A332EBF9-085A-4E71-93EE-FD3E5326DB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312916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80" name="Line 21">
              <a:extLst>
                <a:ext uri="{FF2B5EF4-FFF2-40B4-BE49-F238E27FC236}">
                  <a16:creationId xmlns:a16="http://schemas.microsoft.com/office/drawing/2014/main" id="{C4155495-9144-40FB-BB7D-B5A63DA295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4672485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81" name="Line 23">
              <a:extLst>
                <a:ext uri="{FF2B5EF4-FFF2-40B4-BE49-F238E27FC236}">
                  <a16:creationId xmlns:a16="http://schemas.microsoft.com/office/drawing/2014/main" id="{5F7116E3-A585-4C1A-94CB-35BCF7E462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349" y="5033641"/>
              <a:ext cx="7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82" name="Line 43">
              <a:extLst>
                <a:ext uri="{FF2B5EF4-FFF2-40B4-BE49-F238E27FC236}">
                  <a16:creationId xmlns:a16="http://schemas.microsoft.com/office/drawing/2014/main" id="{2C593D3A-8BB9-4B7C-974C-4B68121317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3228" y="3231033"/>
              <a:ext cx="3960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83" name="Line 52">
              <a:extLst>
                <a:ext uri="{FF2B5EF4-FFF2-40B4-BE49-F238E27FC236}">
                  <a16:creationId xmlns:a16="http://schemas.microsoft.com/office/drawing/2014/main" id="{44998C2E-40F4-44BB-83BC-F53C97F22C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554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84" name="Line 53">
              <a:extLst>
                <a:ext uri="{FF2B5EF4-FFF2-40B4-BE49-F238E27FC236}">
                  <a16:creationId xmlns:a16="http://schemas.microsoft.com/office/drawing/2014/main" id="{577A9966-D3A3-4336-84E5-7558E68598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12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85" name="Line 54">
              <a:extLst>
                <a:ext uri="{FF2B5EF4-FFF2-40B4-BE49-F238E27FC236}">
                  <a16:creationId xmlns:a16="http://schemas.microsoft.com/office/drawing/2014/main" id="{4557FA5B-5451-4DCE-A5F9-C6C024DC68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3692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86" name="Line 55">
              <a:extLst>
                <a:ext uri="{FF2B5EF4-FFF2-40B4-BE49-F238E27FC236}">
                  <a16:creationId xmlns:a16="http://schemas.microsoft.com/office/drawing/2014/main" id="{5A38B90F-7F68-4337-A0F6-DF546BD4B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2469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87" name="Line 56">
              <a:extLst>
                <a:ext uri="{FF2B5EF4-FFF2-40B4-BE49-F238E27FC236}">
                  <a16:creationId xmlns:a16="http://schemas.microsoft.com/office/drawing/2014/main" id="{42EDC22A-4115-4315-B8DC-75FE118C88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4419" y="3192933"/>
              <a:ext cx="1588" cy="14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88" name="Line 57">
              <a:extLst>
                <a:ext uri="{FF2B5EF4-FFF2-40B4-BE49-F238E27FC236}">
                  <a16:creationId xmlns:a16="http://schemas.microsoft.com/office/drawing/2014/main" id="{68179B0E-C465-4149-9468-A809C556A6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398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89" name="Line 58">
              <a:extLst>
                <a:ext uri="{FF2B5EF4-FFF2-40B4-BE49-F238E27FC236}">
                  <a16:creationId xmlns:a16="http://schemas.microsoft.com/office/drawing/2014/main" id="{DD9B32A5-4E30-433A-9913-33731250C4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3558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90" name="Line 59">
              <a:extLst>
                <a:ext uri="{FF2B5EF4-FFF2-40B4-BE49-F238E27FC236}">
                  <a16:creationId xmlns:a16="http://schemas.microsoft.com/office/drawing/2014/main" id="{934928D5-C700-4845-ACBC-D82B5BCA74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7095" y="3200232"/>
              <a:ext cx="0" cy="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391" name="Oval 86">
              <a:extLst>
                <a:ext uri="{FF2B5EF4-FFF2-40B4-BE49-F238E27FC236}">
                  <a16:creationId xmlns:a16="http://schemas.microsoft.com/office/drawing/2014/main" id="{17197C0F-4EAB-4B92-A3B2-ABA646287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5843" y="3202457"/>
              <a:ext cx="54000" cy="5400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7392" name="Rectangle 62">
              <a:extLst>
                <a:ext uri="{FF2B5EF4-FFF2-40B4-BE49-F238E27FC236}">
                  <a16:creationId xmlns:a16="http://schemas.microsoft.com/office/drawing/2014/main" id="{8AE14645-E54F-4B52-88BD-897D3062DB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856" y="33024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7393" name="Rectangle 62">
              <a:extLst>
                <a:ext uri="{FF2B5EF4-FFF2-40B4-BE49-F238E27FC236}">
                  <a16:creationId xmlns:a16="http://schemas.microsoft.com/office/drawing/2014/main" id="{FF114867-543B-4716-AAA4-62FC0E8FA4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2938" y="2769070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sr-Latn-CS" altLang="sr-Latn-RS" sz="1200" b="1">
                  <a:solidFill>
                    <a:srgbClr val="0070C0"/>
                  </a:solidFill>
                </a:rPr>
                <a:t>1</a:t>
              </a:r>
            </a:p>
          </p:txBody>
        </p:sp>
        <p:sp>
          <p:nvSpPr>
            <p:cNvPr id="7394" name="TekstniOkvir 27">
              <a:extLst>
                <a:ext uri="{FF2B5EF4-FFF2-40B4-BE49-F238E27FC236}">
                  <a16:creationId xmlns:a16="http://schemas.microsoft.com/office/drawing/2014/main" id="{CACE74C6-5D6E-4D68-AA6F-48656523DD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133" y="3257131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x</a:t>
              </a:r>
            </a:p>
          </p:txBody>
        </p:sp>
        <p:sp>
          <p:nvSpPr>
            <p:cNvPr id="7395" name="TekstniOkvir 28">
              <a:extLst>
                <a:ext uri="{FF2B5EF4-FFF2-40B4-BE49-F238E27FC236}">
                  <a16:creationId xmlns:a16="http://schemas.microsoft.com/office/drawing/2014/main" id="{F56E059E-914E-483A-8A4C-760C6B5A95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0846" y="574528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>
                  <a:latin typeface="Euclid" panose="02020503060505020303" pitchFamily="18" charset="0"/>
                </a:rPr>
                <a:t>y</a:t>
              </a:r>
            </a:p>
          </p:txBody>
        </p:sp>
      </p:grpSp>
      <p:graphicFrame>
        <p:nvGraphicFramePr>
          <p:cNvPr id="30" name="Object 14">
            <a:extLst>
              <a:ext uri="{FF2B5EF4-FFF2-40B4-BE49-F238E27FC236}">
                <a16:creationId xmlns:a16="http://schemas.microsoft.com/office/drawing/2014/main" id="{C642CF1B-1A26-46DA-8D8C-377F3F583F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6600" y="1993900"/>
          <a:ext cx="6635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228600" progId="">
                  <p:embed/>
                </p:oleObj>
              </mc:Choice>
              <mc:Fallback>
                <p:oleObj name="Equation" r:id="rId2" imgW="545760" imgH="228600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1993900"/>
                        <a:ext cx="66357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Ravni poveznik 35">
            <a:extLst>
              <a:ext uri="{FF2B5EF4-FFF2-40B4-BE49-F238E27FC236}">
                <a16:creationId xmlns:a16="http://schemas.microsoft.com/office/drawing/2014/main" id="{032B9E6A-7EC8-4C9D-A884-24DBA15BD5F4}"/>
              </a:ext>
            </a:extLst>
          </p:cNvPr>
          <p:cNvCxnSpPr/>
          <p:nvPr/>
        </p:nvCxnSpPr>
        <p:spPr>
          <a:xfrm rot="16200000" flipH="1" flipV="1">
            <a:off x="4895850" y="2967038"/>
            <a:ext cx="48228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a 36">
            <a:extLst>
              <a:ext uri="{FF2B5EF4-FFF2-40B4-BE49-F238E27FC236}">
                <a16:creationId xmlns:a16="http://schemas.microsoft.com/office/drawing/2014/main" id="{3815B0EE-4F07-4C13-BF08-C203AAEED29C}"/>
              </a:ext>
            </a:extLst>
          </p:cNvPr>
          <p:cNvSpPr/>
          <p:nvPr/>
        </p:nvSpPr>
        <p:spPr>
          <a:xfrm>
            <a:off x="5822950" y="2911475"/>
            <a:ext cx="71438" cy="73025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8" name="Elipsa 37">
            <a:extLst>
              <a:ext uri="{FF2B5EF4-FFF2-40B4-BE49-F238E27FC236}">
                <a16:creationId xmlns:a16="http://schemas.microsoft.com/office/drawing/2014/main" id="{7FBBC38D-F69F-4B4A-90FB-8F2B8AF64340}"/>
              </a:ext>
            </a:extLst>
          </p:cNvPr>
          <p:cNvSpPr/>
          <p:nvPr/>
        </p:nvSpPr>
        <p:spPr>
          <a:xfrm>
            <a:off x="6184900" y="2901950"/>
            <a:ext cx="71438" cy="71438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8F5C7EF3-17DB-4440-9ACF-7E333C3BA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4563" y="1379538"/>
            <a:ext cx="8270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x = 3</a:t>
            </a: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A5D7AB75-0D77-4CCF-8E0A-8AD6E7CCAA31}"/>
              </a:ext>
            </a:extLst>
          </p:cNvPr>
          <p:cNvSpPr/>
          <p:nvPr/>
        </p:nvSpPr>
        <p:spPr>
          <a:xfrm>
            <a:off x="6538913" y="2909888"/>
            <a:ext cx="73025" cy="71437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42" name="Object 15">
            <a:extLst>
              <a:ext uri="{FF2B5EF4-FFF2-40B4-BE49-F238E27FC236}">
                <a16:creationId xmlns:a16="http://schemas.microsoft.com/office/drawing/2014/main" id="{A7A48D44-6359-498B-AC47-F8F2162864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500" y="2916238"/>
          <a:ext cx="817563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40" imgH="215640" progId="">
                  <p:embed/>
                </p:oleObj>
              </mc:Choice>
              <mc:Fallback>
                <p:oleObj name="Equation" r:id="rId4" imgW="672840" imgH="215640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2916238"/>
                        <a:ext cx="817563" cy="261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8" name="Ravni poveznik 47">
            <a:extLst>
              <a:ext uri="{FF2B5EF4-FFF2-40B4-BE49-F238E27FC236}">
                <a16:creationId xmlns:a16="http://schemas.microsoft.com/office/drawing/2014/main" id="{A78DBCDF-91FB-42B0-89DB-BC7CB48E21D5}"/>
              </a:ext>
            </a:extLst>
          </p:cNvPr>
          <p:cNvCxnSpPr/>
          <p:nvPr/>
        </p:nvCxnSpPr>
        <p:spPr>
          <a:xfrm rot="16200000" flipH="1">
            <a:off x="2711450" y="3648075"/>
            <a:ext cx="4140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lipsa 48">
            <a:extLst>
              <a:ext uri="{FF2B5EF4-FFF2-40B4-BE49-F238E27FC236}">
                <a16:creationId xmlns:a16="http://schemas.microsoft.com/office/drawing/2014/main" id="{025834B2-4D27-4EB4-B26F-D3110D4271EC}"/>
              </a:ext>
            </a:extLst>
          </p:cNvPr>
          <p:cNvSpPr/>
          <p:nvPr/>
        </p:nvSpPr>
        <p:spPr>
          <a:xfrm>
            <a:off x="7265988" y="3962400"/>
            <a:ext cx="71437" cy="71438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6C61F979-9B38-40CF-98D8-500FA53499E2}"/>
              </a:ext>
            </a:extLst>
          </p:cNvPr>
          <p:cNvSpPr/>
          <p:nvPr/>
        </p:nvSpPr>
        <p:spPr>
          <a:xfrm>
            <a:off x="6189663" y="5421313"/>
            <a:ext cx="71437" cy="71437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9879A165-DF80-4867-95D1-6D84B0D07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050" y="1657350"/>
            <a:ext cx="1033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x = </a:t>
            </a:r>
            <a:r>
              <a:rPr lang="hr-HR" altLang="sr-Latn-RS" b="1"/>
              <a:t>–4</a:t>
            </a:r>
            <a:endParaRPr lang="hr-HR" altLang="sr-Latn-RS" b="1" i="1"/>
          </a:p>
        </p:txBody>
      </p:sp>
      <p:sp>
        <p:nvSpPr>
          <p:cNvPr id="52" name="Elipsa 51">
            <a:extLst>
              <a:ext uri="{FF2B5EF4-FFF2-40B4-BE49-F238E27FC236}">
                <a16:creationId xmlns:a16="http://schemas.microsoft.com/office/drawing/2014/main" id="{E3B83810-DDC8-420D-ADF2-F8E35906BF67}"/>
              </a:ext>
            </a:extLst>
          </p:cNvPr>
          <p:cNvSpPr/>
          <p:nvPr/>
        </p:nvSpPr>
        <p:spPr>
          <a:xfrm>
            <a:off x="4733925" y="3962400"/>
            <a:ext cx="73025" cy="71438"/>
          </a:xfrm>
          <a:prstGeom prst="ellipse">
            <a:avLst/>
          </a:prstGeom>
          <a:solidFill>
            <a:srgbClr val="002060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4" name="TekstniOkvir 63">
            <a:extLst>
              <a:ext uri="{FF2B5EF4-FFF2-40B4-BE49-F238E27FC236}">
                <a16:creationId xmlns:a16="http://schemas.microsoft.com/office/drawing/2014/main" id="{7CA09397-C45B-430B-A102-89735B56B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8738" y="4267200"/>
            <a:ext cx="438467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0070C0"/>
                </a:solidFill>
              </a:rPr>
              <a:t>Pravci su usporedni s y – osi.</a:t>
            </a:r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60ED8BB3-403B-4355-9F10-EF69F7820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8" y="5167313"/>
            <a:ext cx="4067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000" b="1">
                <a:solidFill>
                  <a:srgbClr val="FF0000"/>
                </a:solidFill>
              </a:rPr>
              <a:t>Pravci se ne sijeku</a:t>
            </a:r>
          </a:p>
          <a:p>
            <a:pPr algn="ctr" eaLnBrk="1" hangingPunct="1"/>
            <a:r>
              <a:rPr lang="hr-HR" altLang="sr-Latn-RS" sz="2000" b="1">
                <a:solidFill>
                  <a:srgbClr val="FF0000"/>
                </a:solidFill>
              </a:rPr>
              <a:t> (usporedni su). </a:t>
            </a:r>
          </a:p>
        </p:txBody>
      </p:sp>
      <p:sp>
        <p:nvSpPr>
          <p:cNvPr id="7368" name="Rectangle 62">
            <a:extLst>
              <a:ext uri="{FF2B5EF4-FFF2-40B4-BE49-F238E27FC236}">
                <a16:creationId xmlns:a16="http://schemas.microsoft.com/office/drawing/2014/main" id="{32E55301-683F-4E9B-A253-AC0CD1664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0" y="4046538"/>
            <a:ext cx="857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369" name="Rectangle 62">
            <a:extLst>
              <a:ext uri="{FF2B5EF4-FFF2-40B4-BE49-F238E27FC236}">
                <a16:creationId xmlns:a16="http://schemas.microsoft.com/office/drawing/2014/main" id="{6FBCFD27-3736-49C0-9BE6-35C4B6571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4250" y="4037013"/>
            <a:ext cx="1698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1200" b="1">
                <a:solidFill>
                  <a:srgbClr val="FF0000"/>
                </a:solidFill>
              </a:rPr>
              <a:t>–4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/>
      <p:bldP spid="40" grpId="0" animBg="1"/>
      <p:bldP spid="49" grpId="0" animBg="1"/>
      <p:bldP spid="50" grpId="0" animBg="1"/>
      <p:bldP spid="52" grpId="0" animBg="1"/>
      <p:bldP spid="64" grpId="0"/>
      <p:bldP spid="71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medusobni_odnos_pravaca_u_koordinatnoj_ravnini</Template>
  <TotalTime>4</TotalTime>
  <Words>524</Words>
  <Application>Microsoft Office PowerPoint</Application>
  <PresentationFormat>Prikaz na zaslonu (4:3)</PresentationFormat>
  <Paragraphs>225</Paragraphs>
  <Slides>11</Slides>
  <Notes>1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6" baseType="lpstr">
      <vt:lpstr>Arial</vt:lpstr>
      <vt:lpstr>Calibri</vt:lpstr>
      <vt:lpstr>Euclid</vt:lpstr>
      <vt:lpstr>Math 7</vt:lpstr>
      <vt:lpstr>Equation</vt:lpstr>
      <vt:lpstr>5. PRAVAC U PRAVOKUTNOME KOORDINATNOM SUSTAVU U RAVNINI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PRAVAC U PRAVOKUTNOME KOORDINATNOM SUSTAVU U RAVNINI</dc:title>
  <dc:creator>Jasminka Viljevac</dc:creator>
  <cp:lastModifiedBy>Jasminka Viljevac</cp:lastModifiedBy>
  <cp:revision>1</cp:revision>
  <dcterms:created xsi:type="dcterms:W3CDTF">2021-09-21T08:24:50Z</dcterms:created>
  <dcterms:modified xsi:type="dcterms:W3CDTF">2021-09-21T08:29:28Z</dcterms:modified>
</cp:coreProperties>
</file>